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51"/>
  </p:notesMasterIdLst>
  <p:sldIdLst>
    <p:sldId id="274" r:id="rId2"/>
    <p:sldId id="332" r:id="rId3"/>
    <p:sldId id="267" r:id="rId4"/>
    <p:sldId id="333" r:id="rId5"/>
    <p:sldId id="275" r:id="rId6"/>
    <p:sldId id="276" r:id="rId7"/>
    <p:sldId id="305" r:id="rId8"/>
    <p:sldId id="279" r:id="rId9"/>
    <p:sldId id="277" r:id="rId10"/>
    <p:sldId id="280" r:id="rId11"/>
    <p:sldId id="313" r:id="rId12"/>
    <p:sldId id="278" r:id="rId13"/>
    <p:sldId id="328" r:id="rId14"/>
    <p:sldId id="316" r:id="rId15"/>
    <p:sldId id="281" r:id="rId16"/>
    <p:sldId id="336" r:id="rId17"/>
    <p:sldId id="282" r:id="rId18"/>
    <p:sldId id="306" r:id="rId19"/>
    <p:sldId id="283" r:id="rId20"/>
    <p:sldId id="307" r:id="rId21"/>
    <p:sldId id="284" r:id="rId22"/>
    <p:sldId id="285" r:id="rId23"/>
    <p:sldId id="319" r:id="rId24"/>
    <p:sldId id="308" r:id="rId25"/>
    <p:sldId id="286" r:id="rId26"/>
    <p:sldId id="321" r:id="rId27"/>
    <p:sldId id="320" r:id="rId28"/>
    <p:sldId id="287" r:id="rId29"/>
    <p:sldId id="342" r:id="rId30"/>
    <p:sldId id="317" r:id="rId31"/>
    <p:sldId id="292" r:id="rId32"/>
    <p:sldId id="318" r:id="rId33"/>
    <p:sldId id="289" r:id="rId34"/>
    <p:sldId id="309" r:id="rId35"/>
    <p:sldId id="290" r:id="rId36"/>
    <p:sldId id="293" r:id="rId37"/>
    <p:sldId id="314" r:id="rId38"/>
    <p:sldId id="294" r:id="rId39"/>
    <p:sldId id="297" r:id="rId40"/>
    <p:sldId id="315" r:id="rId41"/>
    <p:sldId id="295" r:id="rId42"/>
    <p:sldId id="296" r:id="rId43"/>
    <p:sldId id="298" r:id="rId44"/>
    <p:sldId id="299" r:id="rId45"/>
    <p:sldId id="300" r:id="rId46"/>
    <p:sldId id="301" r:id="rId47"/>
    <p:sldId id="303" r:id="rId48"/>
    <p:sldId id="322" r:id="rId49"/>
    <p:sldId id="323" r:id="rId50"/>
  </p:sldIdLst>
  <p:sldSz cx="9144000" cy="6858000" type="screen4x3"/>
  <p:notesSz cx="6858000" cy="91440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9900CC"/>
    <a:srgbClr val="3333FF"/>
    <a:srgbClr val="FF0000"/>
    <a:srgbClr val="FF9900"/>
    <a:srgbClr val="FF00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20"/>
    <p:restoredTop sz="94660"/>
  </p:normalViewPr>
  <p:slideViewPr>
    <p:cSldViewPr>
      <p:cViewPr>
        <p:scale>
          <a:sx n="83" d="100"/>
          <a:sy n="83" d="100"/>
        </p:scale>
        <p:origin x="-996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97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43.xml"/><Relationship Id="rId1" Type="http://schemas.openxmlformats.org/officeDocument/2006/relationships/slide" Target="slides/slide3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49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849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5651D941-EFB9-44FD-86E5-C045719793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929743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EF4705-1594-416B-9784-78B4C793FD0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70126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EF652B-DFB8-4E41-8C2C-84FB3A20A0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08857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E5C9B5-E1F8-431E-9C60-48BC4309A4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85364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56EAB85-7293-4786-A6D5-CE3DC60D49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093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648C1C-574F-409C-AD1C-1F87B83FF03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71896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4928C4-1780-4A89-9926-7FC0D059F9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32606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4F1A46-3E66-4718-B9C6-240378E0D0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2580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BCF81E-36C7-450B-852E-F87AC42528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76962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91FAB2-884E-4F9C-A5B2-79DB878B20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76941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F89956-C33A-47B1-830B-7E0C55AD6F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13753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E8A309E-4AD0-443D-A6C2-5E3BD2126C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44899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fld id="{980761C1-8FC9-4784-B6C1-05DE2BE947AE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2247900"/>
            <a:ext cx="8153400" cy="1371600"/>
          </a:xfrm>
        </p:spPr>
        <p:txBody>
          <a:bodyPr/>
          <a:lstStyle/>
          <a:p>
            <a:r>
              <a:rPr lang="en-US" smtClean="0">
                <a:solidFill>
                  <a:srgbClr val="9900CC"/>
                </a:solidFill>
                <a:latin typeface="Arial" charset="0"/>
              </a:rPr>
              <a:t>Reactions in Aqueous Solution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14700"/>
            <a:ext cx="6400800" cy="609600"/>
          </a:xfrm>
        </p:spPr>
        <p:txBody>
          <a:bodyPr/>
          <a:lstStyle/>
          <a:p>
            <a:r>
              <a:rPr lang="en-US" i="1" smtClean="0">
                <a:solidFill>
                  <a:srgbClr val="00B050"/>
                </a:solidFill>
                <a:latin typeface="Arial" charset="0"/>
              </a:rPr>
              <a:t>Chapter 4</a:t>
            </a:r>
          </a:p>
        </p:txBody>
      </p:sp>
      <p:sp>
        <p:nvSpPr>
          <p:cNvPr id="8196" name="Rectangle 6"/>
          <p:cNvSpPr>
            <a:spLocks noChangeArrowheads="1"/>
          </p:cNvSpPr>
          <p:nvPr/>
        </p:nvSpPr>
        <p:spPr bwMode="auto">
          <a:xfrm>
            <a:off x="1270000" y="6507163"/>
            <a:ext cx="6629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1200">
                <a:solidFill>
                  <a:srgbClr val="0000FF"/>
                </a:solidFill>
                <a:cs typeface="Arial" charset="0"/>
              </a:rPr>
              <a:t>Copyright © The McGraw-Hill Companies, Inc.  Permission required for reproduction or display.</a:t>
            </a:r>
            <a:endParaRPr lang="en-US" sz="1200"/>
          </a:p>
        </p:txBody>
      </p:sp>
      <p:pic>
        <p:nvPicPr>
          <p:cNvPr id="8197" name="Picture 9" descr="cha56011_cia04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05200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10" descr="cha56011_04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667" r="11667" b="5859"/>
          <a:stretch>
            <a:fillRect/>
          </a:stretch>
        </p:blipFill>
        <p:spPr bwMode="auto">
          <a:xfrm>
            <a:off x="5578475" y="4064000"/>
            <a:ext cx="3565525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D72B266-25D6-4681-A4A1-E64A6E96E026}" type="slidenum">
              <a:rPr lang="en-US" sz="1400">
                <a:latin typeface="Times New Roman" pitchFamily="18" charset="0"/>
              </a:rPr>
              <a:pPr/>
              <a:t>10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smtClean="0">
                <a:solidFill>
                  <a:srgbClr val="9900CC"/>
                </a:solidFill>
                <a:latin typeface="Arial" charset="0"/>
              </a:rPr>
              <a:t>Precipitation Reactions</a:t>
            </a:r>
          </a:p>
        </p:txBody>
      </p:sp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92075" y="1066800"/>
            <a:ext cx="89963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/>
              <a:t>Precipitate – insoluble solid that separates from solution</a:t>
            </a: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4002088" y="2928938"/>
            <a:ext cx="2976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i="1">
                <a:solidFill>
                  <a:srgbClr val="FF0000"/>
                </a:solidFill>
              </a:rPr>
              <a:t>molecular equation</a:t>
            </a:r>
          </a:p>
        </p:txBody>
      </p:sp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4327525" y="4191000"/>
            <a:ext cx="22463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i="1">
                <a:solidFill>
                  <a:srgbClr val="FF0000"/>
                </a:solidFill>
              </a:rPr>
              <a:t>ionic equation</a:t>
            </a:r>
          </a:p>
        </p:txBody>
      </p:sp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3976688" y="5456238"/>
            <a:ext cx="27876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b="1" i="1">
                <a:solidFill>
                  <a:srgbClr val="FF0000"/>
                </a:solidFill>
              </a:rPr>
              <a:t>net ionic equation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1701800" y="3611563"/>
            <a:ext cx="7499350" cy="457200"/>
            <a:chOff x="1072" y="2275"/>
            <a:chExt cx="4724" cy="288"/>
          </a:xfrm>
        </p:grpSpPr>
        <p:sp>
          <p:nvSpPr>
            <p:cNvPr id="17434" name="Text Box 11"/>
            <p:cNvSpPr txBox="1">
              <a:spLocks noChangeArrowheads="1"/>
            </p:cNvSpPr>
            <p:nvPr/>
          </p:nvSpPr>
          <p:spPr bwMode="auto">
            <a:xfrm>
              <a:off x="1072" y="2275"/>
              <a:ext cx="47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/>
                <a:t>Pb</a:t>
              </a:r>
              <a:r>
                <a:rPr lang="en-US" baseline="30000"/>
                <a:t>2+</a:t>
              </a:r>
              <a:r>
                <a:rPr lang="en-US"/>
                <a:t> + 2NO</a:t>
              </a:r>
              <a:r>
                <a:rPr lang="en-US" baseline="-25000"/>
                <a:t>3</a:t>
              </a:r>
              <a:r>
                <a:rPr lang="en-US" baseline="30000"/>
                <a:t>-</a:t>
              </a:r>
              <a:r>
                <a:rPr lang="en-US"/>
                <a:t> + 2Na</a:t>
              </a:r>
              <a:r>
                <a:rPr lang="en-US" baseline="30000"/>
                <a:t>+</a:t>
              </a:r>
              <a:r>
                <a:rPr lang="en-US"/>
                <a:t> + 2I</a:t>
              </a:r>
              <a:r>
                <a:rPr lang="en-US" baseline="30000"/>
                <a:t>-</a:t>
              </a:r>
              <a:r>
                <a:rPr lang="en-US"/>
                <a:t>        PbI</a:t>
              </a:r>
              <a:r>
                <a:rPr lang="en-US" baseline="-25000"/>
                <a:t>2</a:t>
              </a:r>
              <a:r>
                <a:rPr lang="en-US"/>
                <a:t> (</a:t>
              </a:r>
              <a:r>
                <a:rPr lang="en-US" i="1"/>
                <a:t>s</a:t>
              </a:r>
              <a:r>
                <a:rPr lang="en-US"/>
                <a:t>) + 2Na</a:t>
              </a:r>
              <a:r>
                <a:rPr lang="en-US" baseline="30000"/>
                <a:t>+</a:t>
              </a:r>
              <a:r>
                <a:rPr lang="en-US"/>
                <a:t> + 2NO</a:t>
              </a:r>
              <a:r>
                <a:rPr lang="en-US" baseline="-25000"/>
                <a:t>3</a:t>
              </a:r>
              <a:r>
                <a:rPr lang="en-US" baseline="30000"/>
                <a:t>-</a:t>
              </a:r>
            </a:p>
          </p:txBody>
        </p:sp>
        <p:sp>
          <p:nvSpPr>
            <p:cNvPr id="17435" name="Line 12"/>
            <p:cNvSpPr>
              <a:spLocks noChangeShapeType="1"/>
            </p:cNvSpPr>
            <p:nvPr/>
          </p:nvSpPr>
          <p:spPr bwMode="auto">
            <a:xfrm>
              <a:off x="3344" y="2427"/>
              <a:ext cx="33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46102" name="Text Box 22"/>
          <p:cNvSpPr txBox="1">
            <a:spLocks noChangeArrowheads="1"/>
          </p:cNvSpPr>
          <p:nvPr/>
        </p:nvSpPr>
        <p:spPr bwMode="auto">
          <a:xfrm>
            <a:off x="3048000" y="5943600"/>
            <a:ext cx="4637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/>
              <a:t>Na</a:t>
            </a:r>
            <a:r>
              <a:rPr lang="en-US" baseline="30000"/>
              <a:t>+</a:t>
            </a:r>
            <a:r>
              <a:rPr lang="en-US"/>
              <a:t> and NO</a:t>
            </a:r>
            <a:r>
              <a:rPr lang="en-US" baseline="-25000"/>
              <a:t>3</a:t>
            </a:r>
            <a:r>
              <a:rPr lang="en-US" baseline="30000"/>
              <a:t>-</a:t>
            </a:r>
            <a:r>
              <a:rPr lang="en-US"/>
              <a:t> are </a:t>
            </a:r>
            <a:r>
              <a:rPr lang="en-US" b="1" i="1">
                <a:solidFill>
                  <a:srgbClr val="FF0000"/>
                </a:solidFill>
              </a:rPr>
              <a:t>spectator</a:t>
            </a:r>
            <a:r>
              <a:rPr lang="en-US"/>
              <a:t> ions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0" y="1676400"/>
            <a:ext cx="1665288" cy="4038600"/>
            <a:chOff x="0" y="1056"/>
            <a:chExt cx="1049" cy="2544"/>
          </a:xfrm>
        </p:grpSpPr>
        <p:pic>
          <p:nvPicPr>
            <p:cNvPr id="17432" name="Picture 24" descr="cha56011_040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1739" t="8571" r="21739" b="6429"/>
            <a:stretch>
              <a:fillRect/>
            </a:stretch>
          </p:blipFill>
          <p:spPr bwMode="auto">
            <a:xfrm>
              <a:off x="0" y="1056"/>
              <a:ext cx="1049" cy="2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33" name="Text Box 25"/>
            <p:cNvSpPr txBox="1">
              <a:spLocks noChangeArrowheads="1"/>
            </p:cNvSpPr>
            <p:nvPr/>
          </p:nvSpPr>
          <p:spPr bwMode="auto">
            <a:xfrm>
              <a:off x="277" y="3312"/>
              <a:ext cx="47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PbI</a:t>
              </a:r>
              <a:r>
                <a:rPr lang="en-US" baseline="-25000"/>
                <a:t>2</a:t>
              </a:r>
              <a:endParaRPr lang="en-US"/>
            </a:p>
          </p:txBody>
        </p:sp>
      </p:grpSp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1879600" y="2319338"/>
            <a:ext cx="7221538" cy="457200"/>
            <a:chOff x="1184" y="1435"/>
            <a:chExt cx="4549" cy="288"/>
          </a:xfrm>
        </p:grpSpPr>
        <p:sp>
          <p:nvSpPr>
            <p:cNvPr id="17430" name="Text Box 8"/>
            <p:cNvSpPr txBox="1">
              <a:spLocks noChangeArrowheads="1"/>
            </p:cNvSpPr>
            <p:nvPr/>
          </p:nvSpPr>
          <p:spPr bwMode="auto">
            <a:xfrm>
              <a:off x="1184" y="1435"/>
              <a:ext cx="454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/>
                <a:t>Pb(NO</a:t>
              </a:r>
              <a:r>
                <a:rPr lang="en-US" baseline="-25000"/>
                <a:t>3</a:t>
              </a:r>
              <a:r>
                <a:rPr lang="en-US"/>
                <a:t>)</a:t>
              </a:r>
              <a:r>
                <a:rPr lang="en-US" baseline="-25000"/>
                <a:t>2</a:t>
              </a:r>
              <a:r>
                <a:rPr lang="en-US"/>
                <a:t> </a:t>
              </a:r>
              <a:r>
                <a:rPr lang="en-US" sz="2000"/>
                <a:t>(</a:t>
              </a:r>
              <a:r>
                <a:rPr lang="en-US" sz="2000" i="1"/>
                <a:t>aq</a:t>
              </a:r>
              <a:r>
                <a:rPr lang="en-US" sz="2000"/>
                <a:t>)</a:t>
              </a:r>
              <a:r>
                <a:rPr lang="en-US"/>
                <a:t> + 2NaI </a:t>
              </a:r>
              <a:r>
                <a:rPr lang="en-US" sz="2000"/>
                <a:t>(</a:t>
              </a:r>
              <a:r>
                <a:rPr lang="en-US" sz="2000" i="1"/>
                <a:t>aq</a:t>
              </a:r>
              <a:r>
                <a:rPr lang="en-US" sz="2000"/>
                <a:t>)</a:t>
              </a:r>
              <a:r>
                <a:rPr lang="en-US"/>
                <a:t>         PbI</a:t>
              </a:r>
              <a:r>
                <a:rPr lang="en-US" baseline="-25000"/>
                <a:t>2</a:t>
              </a:r>
              <a:r>
                <a:rPr lang="en-US"/>
                <a:t> </a:t>
              </a:r>
              <a:r>
                <a:rPr lang="en-US" sz="2000"/>
                <a:t>(</a:t>
              </a:r>
              <a:r>
                <a:rPr lang="en-US" sz="2000" i="1"/>
                <a:t>s</a:t>
              </a:r>
              <a:r>
                <a:rPr lang="en-US" sz="2000"/>
                <a:t>)</a:t>
              </a:r>
              <a:r>
                <a:rPr lang="en-US"/>
                <a:t> + 2NaNO</a:t>
              </a:r>
              <a:r>
                <a:rPr lang="en-US" baseline="-25000"/>
                <a:t>3</a:t>
              </a:r>
              <a:r>
                <a:rPr lang="en-US"/>
                <a:t> </a:t>
              </a:r>
              <a:r>
                <a:rPr lang="en-US" sz="2000"/>
                <a:t>(</a:t>
              </a:r>
              <a:r>
                <a:rPr lang="en-US" sz="2000" i="1"/>
                <a:t>aq</a:t>
              </a:r>
              <a:r>
                <a:rPr lang="en-US" sz="2000"/>
                <a:t>)</a:t>
              </a:r>
            </a:p>
          </p:txBody>
        </p:sp>
        <p:sp>
          <p:nvSpPr>
            <p:cNvPr id="17431" name="Line 27"/>
            <p:cNvSpPr>
              <a:spLocks noChangeShapeType="1"/>
            </p:cNvSpPr>
            <p:nvPr/>
          </p:nvSpPr>
          <p:spPr bwMode="auto">
            <a:xfrm>
              <a:off x="3408" y="1587"/>
              <a:ext cx="33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5638800" y="1625600"/>
            <a:ext cx="1355725" cy="752475"/>
            <a:chOff x="3552" y="998"/>
            <a:chExt cx="854" cy="474"/>
          </a:xfrm>
        </p:grpSpPr>
        <p:sp>
          <p:nvSpPr>
            <p:cNvPr id="17428" name="Text Box 28"/>
            <p:cNvSpPr txBox="1">
              <a:spLocks noChangeArrowheads="1"/>
            </p:cNvSpPr>
            <p:nvPr/>
          </p:nvSpPr>
          <p:spPr bwMode="auto">
            <a:xfrm>
              <a:off x="3552" y="998"/>
              <a:ext cx="85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/>
                <a:t>precipitate</a:t>
              </a:r>
            </a:p>
          </p:txBody>
        </p:sp>
        <p:sp>
          <p:nvSpPr>
            <p:cNvPr id="17429" name="Line 29"/>
            <p:cNvSpPr>
              <a:spLocks noChangeShapeType="1"/>
            </p:cNvSpPr>
            <p:nvPr/>
          </p:nvSpPr>
          <p:spPr bwMode="auto">
            <a:xfrm>
              <a:off x="3979" y="1232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3660775" y="4941888"/>
            <a:ext cx="3392488" cy="457200"/>
            <a:chOff x="1808" y="3257"/>
            <a:chExt cx="2137" cy="288"/>
          </a:xfrm>
        </p:grpSpPr>
        <p:sp>
          <p:nvSpPr>
            <p:cNvPr id="17426" name="Text Box 14"/>
            <p:cNvSpPr txBox="1">
              <a:spLocks noChangeArrowheads="1"/>
            </p:cNvSpPr>
            <p:nvPr/>
          </p:nvSpPr>
          <p:spPr bwMode="auto">
            <a:xfrm>
              <a:off x="1808" y="3257"/>
              <a:ext cx="21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/>
                <a:t>Pb</a:t>
              </a:r>
              <a:r>
                <a:rPr lang="en-US" baseline="30000"/>
                <a:t>2+</a:t>
              </a:r>
              <a:r>
                <a:rPr lang="en-US"/>
                <a:t> + 2I</a:t>
              </a:r>
              <a:r>
                <a:rPr lang="en-US" baseline="30000"/>
                <a:t>-</a:t>
              </a:r>
              <a:r>
                <a:rPr lang="en-US"/>
                <a:t>           PbI</a:t>
              </a:r>
              <a:r>
                <a:rPr lang="en-US" baseline="-25000"/>
                <a:t>2</a:t>
              </a:r>
              <a:r>
                <a:rPr lang="en-US"/>
                <a:t> (</a:t>
              </a:r>
              <a:r>
                <a:rPr lang="en-US" i="1"/>
                <a:t>s</a:t>
              </a:r>
              <a:r>
                <a:rPr lang="en-US"/>
                <a:t>)</a:t>
              </a:r>
              <a:endParaRPr lang="en-US" baseline="30000"/>
            </a:p>
          </p:txBody>
        </p:sp>
        <p:sp>
          <p:nvSpPr>
            <p:cNvPr id="17427" name="Line 33"/>
            <p:cNvSpPr>
              <a:spLocks noChangeShapeType="1"/>
            </p:cNvSpPr>
            <p:nvPr/>
          </p:nvSpPr>
          <p:spPr bwMode="auto">
            <a:xfrm>
              <a:off x="2784" y="3401"/>
              <a:ext cx="33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46116" name="Line 36"/>
          <p:cNvSpPr>
            <a:spLocks noChangeShapeType="1"/>
          </p:cNvSpPr>
          <p:nvPr/>
        </p:nvSpPr>
        <p:spPr bwMode="auto">
          <a:xfrm flipV="1">
            <a:off x="2743200" y="3657600"/>
            <a:ext cx="6858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46117" name="Line 37"/>
          <p:cNvSpPr>
            <a:spLocks noChangeShapeType="1"/>
          </p:cNvSpPr>
          <p:nvPr/>
        </p:nvSpPr>
        <p:spPr bwMode="auto">
          <a:xfrm flipV="1">
            <a:off x="8305800" y="3657600"/>
            <a:ext cx="6858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46118" name="Line 38"/>
          <p:cNvSpPr>
            <a:spLocks noChangeShapeType="1"/>
          </p:cNvSpPr>
          <p:nvPr/>
        </p:nvSpPr>
        <p:spPr bwMode="auto">
          <a:xfrm flipV="1">
            <a:off x="3886200" y="3657600"/>
            <a:ext cx="6858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46119" name="Line 39"/>
          <p:cNvSpPr>
            <a:spLocks noChangeShapeType="1"/>
          </p:cNvSpPr>
          <p:nvPr/>
        </p:nvSpPr>
        <p:spPr bwMode="auto">
          <a:xfrm flipV="1">
            <a:off x="7239000" y="3657600"/>
            <a:ext cx="6858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6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6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6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/>
      <p:bldP spid="46084" grpId="0" autoUpdateAnimBg="0"/>
      <p:bldP spid="46085" grpId="0" autoUpdateAnimBg="0"/>
      <p:bldP spid="46086" grpId="0" autoUpdateAnimBg="0"/>
      <p:bldP spid="46102" grpId="0" autoUpdateAnimBg="0"/>
      <p:bldP spid="46116" grpId="0" animBg="1"/>
      <p:bldP spid="46117" grpId="0" animBg="1"/>
      <p:bldP spid="46118" grpId="0" animBg="1"/>
      <p:bldP spid="461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F7DDF51-9E40-498B-961D-886254B67085}" type="slidenum">
              <a:rPr lang="en-US" sz="1400">
                <a:latin typeface="Times New Roman" pitchFamily="18" charset="0"/>
              </a:rPr>
              <a:pPr/>
              <a:t>11</a:t>
            </a:fld>
            <a:endParaRPr lang="en-US" sz="1400">
              <a:latin typeface="Times New Roman" pitchFamily="18" charset="0"/>
            </a:endParaRPr>
          </a:p>
        </p:txBody>
      </p:sp>
      <p:pic>
        <p:nvPicPr>
          <p:cNvPr id="81950" name="Picture 10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746250"/>
            <a:ext cx="3733800" cy="341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sz="3600" smtClean="0">
                <a:solidFill>
                  <a:srgbClr val="9900CC"/>
                </a:solidFill>
                <a:latin typeface="Arial" charset="0"/>
              </a:rPr>
              <a:t>Precipitation of Lead Iodide</a:t>
            </a:r>
          </a:p>
        </p:txBody>
      </p:sp>
      <p:sp>
        <p:nvSpPr>
          <p:cNvPr id="81933" name="Text Box 1037"/>
          <p:cNvSpPr txBox="1">
            <a:spLocks noChangeArrowheads="1"/>
          </p:cNvSpPr>
          <p:nvPr/>
        </p:nvSpPr>
        <p:spPr bwMode="auto">
          <a:xfrm>
            <a:off x="7543800" y="5334000"/>
            <a:ext cx="754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PbI</a:t>
            </a:r>
            <a:r>
              <a:rPr lang="en-US" baseline="-25000"/>
              <a:t>2</a:t>
            </a:r>
            <a:endParaRPr lang="en-US"/>
          </a:p>
        </p:txBody>
      </p:sp>
      <p:grpSp>
        <p:nvGrpSpPr>
          <p:cNvPr id="2" name="Group 1044"/>
          <p:cNvGrpSpPr>
            <a:grpSpLocks/>
          </p:cNvGrpSpPr>
          <p:nvPr/>
        </p:nvGrpSpPr>
        <p:grpSpPr bwMode="auto">
          <a:xfrm>
            <a:off x="1828800" y="5257800"/>
            <a:ext cx="3392488" cy="457200"/>
            <a:chOff x="1808" y="3257"/>
            <a:chExt cx="2137" cy="288"/>
          </a:xfrm>
        </p:grpSpPr>
        <p:sp>
          <p:nvSpPr>
            <p:cNvPr id="18441" name="Text Box 1045"/>
            <p:cNvSpPr txBox="1">
              <a:spLocks noChangeArrowheads="1"/>
            </p:cNvSpPr>
            <p:nvPr/>
          </p:nvSpPr>
          <p:spPr bwMode="auto">
            <a:xfrm>
              <a:off x="1808" y="3257"/>
              <a:ext cx="21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/>
                <a:t>Pb</a:t>
              </a:r>
              <a:r>
                <a:rPr lang="en-US" baseline="30000"/>
                <a:t>2+</a:t>
              </a:r>
              <a:r>
                <a:rPr lang="en-US"/>
                <a:t> + 2I</a:t>
              </a:r>
              <a:r>
                <a:rPr lang="en-US" baseline="30000"/>
                <a:t>-</a:t>
              </a:r>
              <a:r>
                <a:rPr lang="en-US"/>
                <a:t>           PbI</a:t>
              </a:r>
              <a:r>
                <a:rPr lang="en-US" baseline="-25000"/>
                <a:t>2</a:t>
              </a:r>
              <a:r>
                <a:rPr lang="en-US"/>
                <a:t> (</a:t>
              </a:r>
              <a:r>
                <a:rPr lang="en-US" i="1"/>
                <a:t>s</a:t>
              </a:r>
              <a:r>
                <a:rPr lang="en-US"/>
                <a:t>)</a:t>
              </a:r>
              <a:endParaRPr lang="en-US" baseline="30000"/>
            </a:p>
          </p:txBody>
        </p:sp>
        <p:sp>
          <p:nvSpPr>
            <p:cNvPr id="18442" name="Line 1046"/>
            <p:cNvSpPr>
              <a:spLocks noChangeShapeType="1"/>
            </p:cNvSpPr>
            <p:nvPr/>
          </p:nvSpPr>
          <p:spPr bwMode="auto">
            <a:xfrm>
              <a:off x="2784" y="3401"/>
              <a:ext cx="336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pic>
        <p:nvPicPr>
          <p:cNvPr id="81949" name="Picture 10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30638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1" name="Picture 105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70688" y="1739900"/>
            <a:ext cx="237331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19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1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1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1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1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E673F58-1BE4-43B9-AA4A-61F0AB1A5071}" type="slidenum">
              <a:rPr lang="en-US" sz="1400">
                <a:latin typeface="Times New Roman" pitchFamily="18" charset="0"/>
              </a:rPr>
              <a:pPr/>
              <a:t>12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19459" name="Text Box 105"/>
          <p:cNvSpPr txBox="1">
            <a:spLocks noChangeArrowheads="1"/>
          </p:cNvSpPr>
          <p:nvPr/>
        </p:nvSpPr>
        <p:spPr bwMode="auto">
          <a:xfrm>
            <a:off x="304800" y="76200"/>
            <a:ext cx="8686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b="1" i="1">
                <a:solidFill>
                  <a:srgbClr val="9900CC"/>
                </a:solidFill>
              </a:rPr>
              <a:t>Solubility</a:t>
            </a:r>
            <a:r>
              <a:rPr lang="en-US"/>
              <a:t> is the maximum amount of solute that will dissolve in a given quantity of solvent at a specific temperature.</a:t>
            </a:r>
            <a:endParaRPr lang="en-US" b="1" i="1"/>
          </a:p>
        </p:txBody>
      </p:sp>
      <p:pic>
        <p:nvPicPr>
          <p:cNvPr id="19460" name="Picture 1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68388"/>
            <a:ext cx="7543800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718A8146-2C91-491F-A9D8-8871988152E2}" type="slidenum">
              <a:rPr lang="en-US" sz="1400">
                <a:latin typeface="Times New Roman" pitchFamily="18" charset="0"/>
              </a:rPr>
              <a:pPr/>
              <a:t>13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1212850" y="136525"/>
            <a:ext cx="7315200" cy="89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2600">
                <a:solidFill>
                  <a:srgbClr val="2D2DB9"/>
                </a:solidFill>
              </a:rPr>
              <a:t>Identify each of the following species as a soluble or insoluble:</a:t>
            </a:r>
            <a:endParaRPr lang="en-US" sz="2600" baseline="-25000">
              <a:solidFill>
                <a:srgbClr val="2D2DB9"/>
              </a:solidFill>
            </a:endParaRP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3032125" y="979488"/>
            <a:ext cx="184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sz="2800"/>
          </a:p>
        </p:txBody>
      </p:sp>
      <p:sp>
        <p:nvSpPr>
          <p:cNvPr id="23577" name="Text Box 7"/>
          <p:cNvSpPr txBox="1">
            <a:spLocks noChangeArrowheads="1"/>
          </p:cNvSpPr>
          <p:nvPr/>
        </p:nvSpPr>
        <p:spPr bwMode="auto">
          <a:xfrm>
            <a:off x="1624013" y="1411288"/>
            <a:ext cx="3086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/>
              <a:t>Siver sulfate, Ag</a:t>
            </a:r>
            <a:r>
              <a:rPr lang="en-US" baseline="-25000"/>
              <a:t>2</a:t>
            </a:r>
            <a:r>
              <a:rPr lang="en-US"/>
              <a:t>SO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6814" name="Text Box 14"/>
          <p:cNvSpPr txBox="1">
            <a:spLocks noChangeArrowheads="1"/>
          </p:cNvSpPr>
          <p:nvPr/>
        </p:nvSpPr>
        <p:spPr bwMode="auto">
          <a:xfrm>
            <a:off x="6122988" y="1411288"/>
            <a:ext cx="1419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Insoluble</a:t>
            </a:r>
          </a:p>
        </p:txBody>
      </p:sp>
      <p:sp>
        <p:nvSpPr>
          <p:cNvPr id="23573" name="Text Box 15"/>
          <p:cNvSpPr txBox="1">
            <a:spLocks noChangeArrowheads="1"/>
          </p:cNvSpPr>
          <p:nvPr/>
        </p:nvSpPr>
        <p:spPr bwMode="auto">
          <a:xfrm>
            <a:off x="1611313" y="2057400"/>
            <a:ext cx="3883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Calcium carbonate, CaCO</a:t>
            </a:r>
            <a:r>
              <a:rPr lang="en-US" baseline="-25000"/>
              <a:t>3</a:t>
            </a:r>
            <a:endParaRPr lang="en-US"/>
          </a:p>
        </p:txBody>
      </p:sp>
      <p:sp>
        <p:nvSpPr>
          <p:cNvPr id="76820" name="Text Box 20"/>
          <p:cNvSpPr txBox="1">
            <a:spLocks noChangeArrowheads="1"/>
          </p:cNvSpPr>
          <p:nvPr/>
        </p:nvSpPr>
        <p:spPr bwMode="auto">
          <a:xfrm>
            <a:off x="6124575" y="2057400"/>
            <a:ext cx="1419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Insoluble</a:t>
            </a:r>
          </a:p>
        </p:txBody>
      </p:sp>
      <p:sp>
        <p:nvSpPr>
          <p:cNvPr id="23569" name="Text Box 21"/>
          <p:cNvSpPr txBox="1">
            <a:spLocks noChangeArrowheads="1"/>
          </p:cNvSpPr>
          <p:nvPr/>
        </p:nvSpPr>
        <p:spPr bwMode="auto">
          <a:xfrm>
            <a:off x="1625600" y="2743200"/>
            <a:ext cx="3990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Sodium phosphate, Na</a:t>
            </a:r>
            <a:r>
              <a:rPr lang="en-US" baseline="-25000"/>
              <a:t>3</a:t>
            </a:r>
            <a:r>
              <a:rPr lang="en-US"/>
              <a:t>PO</a:t>
            </a:r>
            <a:r>
              <a:rPr lang="en-US" baseline="-25000"/>
              <a:t>4</a:t>
            </a:r>
            <a:endParaRPr lang="en-US"/>
          </a:p>
        </p:txBody>
      </p:sp>
      <p:sp>
        <p:nvSpPr>
          <p:cNvPr id="76832" name="Text Box 32"/>
          <p:cNvSpPr txBox="1">
            <a:spLocks noChangeArrowheads="1"/>
          </p:cNvSpPr>
          <p:nvPr/>
        </p:nvSpPr>
        <p:spPr bwMode="auto">
          <a:xfrm>
            <a:off x="6107113" y="2743200"/>
            <a:ext cx="1214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Soluble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152400" y="131763"/>
          <a:ext cx="649288" cy="1239837"/>
        </p:xfrm>
        <a:graphic>
          <a:graphicData uri="http://schemas.openxmlformats.org/presentationml/2006/ole">
            <p:oleObj spid="_x0000_s2066" name="Clip" r:id="rId3" imgW="863796" imgH="1628738" progId="">
              <p:embed/>
            </p:oleObj>
          </a:graphicData>
        </a:graphic>
      </p:graphicFrame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1627188" y="3429000"/>
            <a:ext cx="29416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/>
              <a:t>Copper sulfide, CuS</a:t>
            </a: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6107113" y="3429000"/>
            <a:ext cx="1419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Insoluble</a:t>
            </a: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1614488" y="4191000"/>
            <a:ext cx="40655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Calcium hydroxide, Ca(OH)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6108700" y="4191000"/>
            <a:ext cx="1419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Insoluble</a:t>
            </a: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1609725" y="4953000"/>
            <a:ext cx="3189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Zinc nitrate, Zn(NO</a:t>
            </a:r>
            <a:r>
              <a:rPr lang="en-US" baseline="-25000"/>
              <a:t>3</a:t>
            </a:r>
            <a:r>
              <a:rPr lang="en-US"/>
              <a:t>)</a:t>
            </a:r>
            <a:r>
              <a:rPr lang="en-US" baseline="-25000"/>
              <a:t>2</a:t>
            </a:r>
          </a:p>
        </p:txBody>
      </p:sp>
      <p:sp>
        <p:nvSpPr>
          <p:cNvPr id="17" name="Text Box 32"/>
          <p:cNvSpPr txBox="1">
            <a:spLocks noChangeArrowheads="1"/>
          </p:cNvSpPr>
          <p:nvPr/>
        </p:nvSpPr>
        <p:spPr bwMode="auto">
          <a:xfrm>
            <a:off x="6110288" y="4953000"/>
            <a:ext cx="1214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Soluble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6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6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6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6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77" grpId="0"/>
      <p:bldP spid="76814" grpId="0" autoUpdateAnimBg="0"/>
      <p:bldP spid="23573" grpId="0"/>
      <p:bldP spid="76820" grpId="0" autoUpdateAnimBg="0"/>
      <p:bldP spid="23569" grpId="0"/>
      <p:bldP spid="76832" grpId="0" autoUpdateAnimBg="0"/>
      <p:bldP spid="12" grpId="0"/>
      <p:bldP spid="13" grpId="0" autoUpdateAnimBg="0"/>
      <p:bldP spid="14" grpId="0"/>
      <p:bldP spid="15" grpId="0" autoUpdateAnimBg="0"/>
      <p:bldP spid="16" grpId="0"/>
      <p:bldP spid="17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03E2A68-B7E0-47D6-8531-0BA5E96F97AC}" type="slidenum">
              <a:rPr lang="en-US" sz="1400">
                <a:latin typeface="Times New Roman" pitchFamily="18" charset="0"/>
              </a:rPr>
              <a:pPr/>
              <a:t>14</a:t>
            </a:fld>
            <a:endParaRPr lang="en-US" sz="1400">
              <a:latin typeface="Times New Roman" pitchFamily="18" charset="0"/>
            </a:endParaRPr>
          </a:p>
        </p:txBody>
      </p:sp>
      <p:pic>
        <p:nvPicPr>
          <p:cNvPr id="2048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250" y="762000"/>
            <a:ext cx="8972550" cy="50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5"/>
          <p:cNvSpPr>
            <a:spLocks noChangeArrowheads="1"/>
          </p:cNvSpPr>
          <p:nvPr/>
        </p:nvSpPr>
        <p:spPr bwMode="auto">
          <a:xfrm>
            <a:off x="685800" y="76200"/>
            <a:ext cx="7772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3200">
                <a:solidFill>
                  <a:srgbClr val="9900CC"/>
                </a:solidFill>
              </a:rPr>
              <a:t>Examples of Insoluble Compounds</a:t>
            </a: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1593850" y="5776913"/>
            <a:ext cx="777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CdS</a:t>
            </a:r>
          </a:p>
        </p:txBody>
      </p:sp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3278188" y="5791200"/>
            <a:ext cx="760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PbS</a:t>
            </a:r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4721225" y="5791200"/>
            <a:ext cx="12461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Ni(OH)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86026" name="Text Box 10"/>
          <p:cNvSpPr txBox="1">
            <a:spLocks noChangeArrowheads="1"/>
          </p:cNvSpPr>
          <p:nvPr/>
        </p:nvSpPr>
        <p:spPr bwMode="auto">
          <a:xfrm>
            <a:off x="6459538" y="5791200"/>
            <a:ext cx="1228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Al(OH)</a:t>
            </a:r>
            <a:r>
              <a:rPr lang="en-US" baseline="-25000"/>
              <a:t>3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0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60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6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6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6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6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6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6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2" grpId="0"/>
      <p:bldP spid="86023" grpId="0"/>
      <p:bldP spid="86024" grpId="0"/>
      <p:bldP spid="860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AE89F5D0-D325-4E9A-9C52-78BF137F3786}" type="slidenum">
              <a:rPr lang="en-US" sz="1400">
                <a:latin typeface="Times New Roman" pitchFamily="18" charset="0"/>
              </a:rPr>
              <a:pPr/>
              <a:t>15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533400"/>
          </a:xfrm>
        </p:spPr>
        <p:txBody>
          <a:bodyPr/>
          <a:lstStyle/>
          <a:p>
            <a:r>
              <a:rPr lang="en-US" sz="3200" smtClean="0">
                <a:solidFill>
                  <a:srgbClr val="9900CC"/>
                </a:solidFill>
                <a:latin typeface="Arial" charset="0"/>
              </a:rPr>
              <a:t>Writing Net Ionic Equations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52400" y="654050"/>
            <a:ext cx="9144000" cy="255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5000"/>
              </a:spcBef>
              <a:buFontTx/>
              <a:buAutoNum type="arabicPeriod"/>
            </a:pPr>
            <a:r>
              <a:rPr lang="en-US"/>
              <a:t>Write the balanced molecular equation.</a:t>
            </a:r>
          </a:p>
          <a:p>
            <a:pPr algn="l" eaLnBrk="1" hangingPunct="1">
              <a:spcBef>
                <a:spcPct val="25000"/>
              </a:spcBef>
              <a:buFontTx/>
              <a:buAutoNum type="arabicPeriod"/>
            </a:pPr>
            <a:r>
              <a:rPr lang="en-US"/>
              <a:t>Write the ionic equation showing the strong electrolytes completely dissociated into cations and anions.</a:t>
            </a:r>
          </a:p>
          <a:p>
            <a:pPr algn="l" eaLnBrk="1" hangingPunct="1">
              <a:spcBef>
                <a:spcPct val="25000"/>
              </a:spcBef>
              <a:buFontTx/>
              <a:buAutoNum type="arabicPeriod"/>
            </a:pPr>
            <a:r>
              <a:rPr lang="en-US"/>
              <a:t>Cancel the spectator ions on both sides of the ionic equation</a:t>
            </a:r>
          </a:p>
          <a:p>
            <a:pPr algn="l" eaLnBrk="1" hangingPunct="1">
              <a:spcBef>
                <a:spcPct val="25000"/>
              </a:spcBef>
              <a:buFontTx/>
              <a:buAutoNum type="arabicPeriod"/>
            </a:pPr>
            <a:r>
              <a:rPr lang="en-US"/>
              <a:t>Check that charges and number of atoms are balanced in the net ionic equation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69900" y="4343400"/>
            <a:ext cx="8140700" cy="523875"/>
            <a:chOff x="218" y="1913"/>
            <a:chExt cx="5128" cy="330"/>
          </a:xfrm>
        </p:grpSpPr>
        <p:sp>
          <p:nvSpPr>
            <p:cNvPr id="21521" name="Text Box 5"/>
            <p:cNvSpPr txBox="1">
              <a:spLocks noChangeArrowheads="1"/>
            </p:cNvSpPr>
            <p:nvPr/>
          </p:nvSpPr>
          <p:spPr bwMode="auto">
            <a:xfrm>
              <a:off x="218" y="1913"/>
              <a:ext cx="512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AgNO</a:t>
              </a:r>
              <a:r>
                <a:rPr lang="en-US" sz="2800" baseline="-25000"/>
                <a:t>3</a:t>
              </a:r>
              <a:r>
                <a:rPr lang="en-US" sz="2800"/>
                <a:t>(</a:t>
              </a:r>
              <a:r>
                <a:rPr lang="en-US" sz="2800" i="1"/>
                <a:t>aq</a:t>
              </a:r>
              <a:r>
                <a:rPr lang="en-US" sz="2800"/>
                <a:t>) + NaCl(</a:t>
              </a:r>
              <a:r>
                <a:rPr lang="en-US" sz="2800" i="1"/>
                <a:t>aq</a:t>
              </a:r>
              <a:r>
                <a:rPr lang="en-US" sz="2800"/>
                <a:t>)          AgCl(</a:t>
              </a:r>
              <a:r>
                <a:rPr lang="en-US" sz="2800" i="1"/>
                <a:t>s</a:t>
              </a:r>
              <a:r>
                <a:rPr lang="en-US" sz="2800"/>
                <a:t>) + NaNO</a:t>
              </a:r>
              <a:r>
                <a:rPr lang="en-US" sz="2800" baseline="-25000"/>
                <a:t>3</a:t>
              </a:r>
              <a:r>
                <a:rPr lang="en-US" sz="2800"/>
                <a:t>(</a:t>
              </a:r>
              <a:r>
                <a:rPr lang="en-US" sz="2800" i="1"/>
                <a:t>aq</a:t>
              </a:r>
              <a:r>
                <a:rPr lang="en-US" sz="2800"/>
                <a:t>)</a:t>
              </a:r>
            </a:p>
          </p:txBody>
        </p:sp>
        <p:sp>
          <p:nvSpPr>
            <p:cNvPr id="21522" name="Line 6"/>
            <p:cNvSpPr>
              <a:spLocks noChangeShapeType="1"/>
            </p:cNvSpPr>
            <p:nvPr/>
          </p:nvSpPr>
          <p:spPr bwMode="auto">
            <a:xfrm>
              <a:off x="2605" y="2099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06400" y="5067300"/>
            <a:ext cx="8329613" cy="519113"/>
            <a:chOff x="253" y="2456"/>
            <a:chExt cx="5247" cy="327"/>
          </a:xfrm>
        </p:grpSpPr>
        <p:sp>
          <p:nvSpPr>
            <p:cNvPr id="21519" name="Text Box 8"/>
            <p:cNvSpPr txBox="1">
              <a:spLocks noChangeArrowheads="1"/>
            </p:cNvSpPr>
            <p:nvPr/>
          </p:nvSpPr>
          <p:spPr bwMode="auto">
            <a:xfrm>
              <a:off x="253" y="2456"/>
              <a:ext cx="524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Ag</a:t>
              </a:r>
              <a:r>
                <a:rPr lang="en-US" sz="2800" baseline="30000"/>
                <a:t>+</a:t>
              </a:r>
              <a:r>
                <a:rPr lang="en-US" sz="2800"/>
                <a:t> + NO</a:t>
              </a:r>
              <a:r>
                <a:rPr lang="en-US" sz="2800" baseline="-25000"/>
                <a:t>3</a:t>
              </a:r>
              <a:r>
                <a:rPr lang="en-US" sz="2800" baseline="30000"/>
                <a:t>-</a:t>
              </a:r>
              <a:r>
                <a:rPr lang="en-US" sz="2800"/>
                <a:t> + Na</a:t>
              </a:r>
              <a:r>
                <a:rPr lang="en-US" sz="2800" baseline="30000"/>
                <a:t>+</a:t>
              </a:r>
              <a:r>
                <a:rPr lang="en-US" sz="2800"/>
                <a:t> + Cl</a:t>
              </a:r>
              <a:r>
                <a:rPr lang="en-US" sz="2800" baseline="30000"/>
                <a:t>-</a:t>
              </a:r>
              <a:r>
                <a:rPr lang="en-US" sz="2800"/>
                <a:t>           AgCl(</a:t>
              </a:r>
              <a:r>
                <a:rPr lang="en-US" sz="2800" i="1"/>
                <a:t>s</a:t>
              </a:r>
              <a:r>
                <a:rPr lang="en-US" sz="2800"/>
                <a:t>) + Na</a:t>
              </a:r>
              <a:r>
                <a:rPr lang="en-US" sz="2800" baseline="30000"/>
                <a:t>+ </a:t>
              </a:r>
              <a:r>
                <a:rPr lang="en-US" sz="2800"/>
                <a:t>+ NO</a:t>
              </a:r>
              <a:r>
                <a:rPr lang="en-US" sz="2800" baseline="-25000"/>
                <a:t>3</a:t>
              </a:r>
              <a:r>
                <a:rPr lang="en-US" sz="2800" baseline="30000"/>
                <a:t>-</a:t>
              </a:r>
              <a:r>
                <a:rPr lang="en-US" sz="2800"/>
                <a:t> </a:t>
              </a:r>
            </a:p>
          </p:txBody>
        </p:sp>
        <p:sp>
          <p:nvSpPr>
            <p:cNvPr id="21520" name="Line 9"/>
            <p:cNvSpPr>
              <a:spLocks noChangeShapeType="1"/>
            </p:cNvSpPr>
            <p:nvPr/>
          </p:nvSpPr>
          <p:spPr bwMode="auto">
            <a:xfrm>
              <a:off x="2688" y="2640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595563" y="5689600"/>
            <a:ext cx="3951287" cy="519113"/>
            <a:chOff x="1639" y="3025"/>
            <a:chExt cx="2489" cy="327"/>
          </a:xfrm>
        </p:grpSpPr>
        <p:sp>
          <p:nvSpPr>
            <p:cNvPr id="21517" name="Text Box 11"/>
            <p:cNvSpPr txBox="1">
              <a:spLocks noChangeArrowheads="1"/>
            </p:cNvSpPr>
            <p:nvPr/>
          </p:nvSpPr>
          <p:spPr bwMode="auto">
            <a:xfrm>
              <a:off x="1639" y="3025"/>
              <a:ext cx="248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Ag</a:t>
              </a:r>
              <a:r>
                <a:rPr lang="en-US" sz="2800" baseline="30000"/>
                <a:t>+</a:t>
              </a:r>
              <a:r>
                <a:rPr lang="en-US" sz="2800"/>
                <a:t> + Cl</a:t>
              </a:r>
              <a:r>
                <a:rPr lang="en-US" sz="2800" baseline="30000"/>
                <a:t>-</a:t>
              </a:r>
              <a:r>
                <a:rPr lang="en-US" sz="2800"/>
                <a:t>           AgCl(</a:t>
              </a:r>
              <a:r>
                <a:rPr lang="en-US" sz="2800" i="1"/>
                <a:t>s</a:t>
              </a:r>
              <a:r>
                <a:rPr lang="en-US" sz="2800"/>
                <a:t>)</a:t>
              </a:r>
            </a:p>
          </p:txBody>
        </p:sp>
        <p:sp>
          <p:nvSpPr>
            <p:cNvPr id="21518" name="Line 12"/>
            <p:cNvSpPr>
              <a:spLocks noChangeShapeType="1"/>
            </p:cNvSpPr>
            <p:nvPr/>
          </p:nvSpPr>
          <p:spPr bwMode="auto">
            <a:xfrm>
              <a:off x="2702" y="3209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47124" name="Text Box 20"/>
          <p:cNvSpPr txBox="1">
            <a:spLocks noChangeArrowheads="1"/>
          </p:cNvSpPr>
          <p:nvPr/>
        </p:nvSpPr>
        <p:spPr bwMode="auto">
          <a:xfrm>
            <a:off x="381000" y="3429000"/>
            <a:ext cx="8382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>
                <a:solidFill>
                  <a:schemeClr val="accent2"/>
                </a:solidFill>
              </a:rPr>
              <a:t>Write the net ionic equation for the reaction of silver nitrate with sodium chloride.</a:t>
            </a:r>
          </a:p>
        </p:txBody>
      </p:sp>
      <p:sp>
        <p:nvSpPr>
          <p:cNvPr id="47127" name="Line 23"/>
          <p:cNvSpPr>
            <a:spLocks noChangeShapeType="1"/>
          </p:cNvSpPr>
          <p:nvPr/>
        </p:nvSpPr>
        <p:spPr bwMode="auto">
          <a:xfrm flipV="1">
            <a:off x="1524000" y="5154613"/>
            <a:ext cx="6858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47128" name="Line 24"/>
          <p:cNvSpPr>
            <a:spLocks noChangeShapeType="1"/>
          </p:cNvSpPr>
          <p:nvPr/>
        </p:nvSpPr>
        <p:spPr bwMode="auto">
          <a:xfrm flipV="1">
            <a:off x="7772400" y="5154613"/>
            <a:ext cx="6858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47129" name="Line 25"/>
          <p:cNvSpPr>
            <a:spLocks noChangeShapeType="1"/>
          </p:cNvSpPr>
          <p:nvPr/>
        </p:nvSpPr>
        <p:spPr bwMode="auto">
          <a:xfrm flipV="1">
            <a:off x="2590800" y="5154613"/>
            <a:ext cx="6858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47130" name="Line 26"/>
          <p:cNvSpPr>
            <a:spLocks noChangeShapeType="1"/>
          </p:cNvSpPr>
          <p:nvPr/>
        </p:nvSpPr>
        <p:spPr bwMode="auto">
          <a:xfrm flipV="1">
            <a:off x="6781800" y="5154613"/>
            <a:ext cx="6858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build="p" autoUpdateAnimBg="0"/>
      <p:bldP spid="47124" grpId="0"/>
      <p:bldP spid="47127" grpId="0" animBg="1"/>
      <p:bldP spid="47128" grpId="0" animBg="1"/>
      <p:bldP spid="47129" grpId="0" animBg="1"/>
      <p:bldP spid="471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990600" y="685800"/>
            <a:ext cx="7772400" cy="5486400"/>
          </a:xfrm>
        </p:spPr>
        <p:txBody>
          <a:bodyPr/>
          <a:lstStyle/>
          <a:p>
            <a:pPr marL="0" indent="0"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lang="de-DE" sz="2600" smtClean="0">
                <a:solidFill>
                  <a:schemeClr val="accent2"/>
                </a:solidFill>
                <a:latin typeface="Arial" charset="0"/>
                <a:cs typeface="Arial" charset="0"/>
              </a:rPr>
              <a:t>Predict what happens when a potassium phosphate K</a:t>
            </a:r>
            <a:r>
              <a:rPr lang="de-DE" sz="2600" baseline="-25000" smtClean="0">
                <a:solidFill>
                  <a:schemeClr val="accent2"/>
                </a:solidFill>
                <a:latin typeface="Arial" charset="0"/>
                <a:cs typeface="Arial" charset="0"/>
              </a:rPr>
              <a:t>3</a:t>
            </a:r>
            <a:r>
              <a:rPr lang="de-DE" sz="2600" smtClean="0">
                <a:solidFill>
                  <a:schemeClr val="accent2"/>
                </a:solidFill>
                <a:latin typeface="Arial" charset="0"/>
                <a:cs typeface="Arial" charset="0"/>
              </a:rPr>
              <a:t>PO</a:t>
            </a:r>
            <a:r>
              <a:rPr lang="de-DE" sz="2600" baseline="-25000" smtClean="0">
                <a:solidFill>
                  <a:schemeClr val="accent2"/>
                </a:solidFill>
                <a:latin typeface="Arial" charset="0"/>
                <a:cs typeface="Arial" charset="0"/>
              </a:rPr>
              <a:t>4</a:t>
            </a:r>
            <a:r>
              <a:rPr lang="de-DE" sz="2600" smtClean="0">
                <a:solidFill>
                  <a:schemeClr val="accent2"/>
                </a:solidFill>
                <a:latin typeface="Arial" charset="0"/>
                <a:cs typeface="Arial" charset="0"/>
              </a:rPr>
              <a:t> solution is mixed with a strontium nitrate Sr(NO</a:t>
            </a:r>
            <a:r>
              <a:rPr lang="de-DE" sz="2600" baseline="-25000" smtClean="0">
                <a:solidFill>
                  <a:schemeClr val="accent2"/>
                </a:solidFill>
                <a:latin typeface="Arial" charset="0"/>
                <a:cs typeface="Arial" charset="0"/>
              </a:rPr>
              <a:t>3</a:t>
            </a:r>
            <a:r>
              <a:rPr lang="de-DE" sz="2600" smtClean="0">
                <a:solidFill>
                  <a:schemeClr val="accent2"/>
                </a:solidFill>
                <a:latin typeface="Arial" charset="0"/>
                <a:cs typeface="Arial" charset="0"/>
              </a:rPr>
              <a:t>)</a:t>
            </a:r>
            <a:r>
              <a:rPr lang="de-DE" sz="2600" baseline="-25000" smtClean="0">
                <a:solidFill>
                  <a:schemeClr val="accent2"/>
                </a:solidFill>
                <a:latin typeface="Arial" charset="0"/>
                <a:cs typeface="Arial" charset="0"/>
              </a:rPr>
              <a:t>2</a:t>
            </a:r>
            <a:r>
              <a:rPr lang="de-DE" sz="2600" smtClean="0">
                <a:solidFill>
                  <a:schemeClr val="accent2"/>
                </a:solidFill>
                <a:latin typeface="Arial" charset="0"/>
                <a:cs typeface="Arial" charset="0"/>
              </a:rPr>
              <a:t> solution.  Write the ionic and net ionic equation for the reaction.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sz="2600" smtClean="0">
                <a:latin typeface="Arial" charset="0"/>
                <a:cs typeface="Arial" charset="0"/>
              </a:rPr>
              <a:t>2K</a:t>
            </a:r>
            <a:r>
              <a:rPr lang="en-US" sz="2600" baseline="-25000" smtClean="0">
                <a:latin typeface="Arial" charset="0"/>
                <a:cs typeface="Arial" charset="0"/>
              </a:rPr>
              <a:t>3</a:t>
            </a:r>
            <a:r>
              <a:rPr lang="en-US" sz="2600" smtClean="0">
                <a:latin typeface="Arial" charset="0"/>
                <a:cs typeface="Arial" charset="0"/>
              </a:rPr>
              <a:t>PO</a:t>
            </a:r>
            <a:r>
              <a:rPr lang="en-US" sz="2600" baseline="-25000" smtClean="0">
                <a:latin typeface="Arial" charset="0"/>
                <a:cs typeface="Arial" charset="0"/>
              </a:rPr>
              <a:t>4</a:t>
            </a:r>
            <a:r>
              <a:rPr lang="en-US" sz="2600" smtClean="0">
                <a:latin typeface="Arial" charset="0"/>
                <a:cs typeface="Arial" charset="0"/>
              </a:rPr>
              <a:t>(</a:t>
            </a:r>
            <a:r>
              <a:rPr lang="en-US" sz="2600" i="1" smtClean="0">
                <a:latin typeface="Arial" charset="0"/>
                <a:cs typeface="Arial" charset="0"/>
              </a:rPr>
              <a:t>aq</a:t>
            </a:r>
            <a:r>
              <a:rPr lang="en-US" sz="2600" smtClean="0">
                <a:latin typeface="Arial" charset="0"/>
                <a:cs typeface="Arial" charset="0"/>
              </a:rPr>
              <a:t>) + 3Sr(NO</a:t>
            </a:r>
            <a:r>
              <a:rPr lang="en-US" sz="2600" baseline="-25000" smtClean="0">
                <a:latin typeface="Arial" charset="0"/>
                <a:cs typeface="Arial" charset="0"/>
              </a:rPr>
              <a:t>3</a:t>
            </a:r>
            <a:r>
              <a:rPr lang="en-US" sz="2600" smtClean="0">
                <a:latin typeface="Arial" charset="0"/>
                <a:cs typeface="Arial" charset="0"/>
              </a:rPr>
              <a:t>)</a:t>
            </a:r>
            <a:r>
              <a:rPr lang="en-US" sz="2600" baseline="-25000" smtClean="0">
                <a:latin typeface="Arial" charset="0"/>
                <a:cs typeface="Arial" charset="0"/>
              </a:rPr>
              <a:t>2</a:t>
            </a:r>
            <a:r>
              <a:rPr lang="en-US" sz="2600" smtClean="0">
                <a:latin typeface="Arial" charset="0"/>
                <a:cs typeface="Arial" charset="0"/>
              </a:rPr>
              <a:t>(</a:t>
            </a:r>
            <a:r>
              <a:rPr lang="en-US" sz="2600" i="1" smtClean="0">
                <a:latin typeface="Arial" charset="0"/>
                <a:cs typeface="Arial" charset="0"/>
              </a:rPr>
              <a:t>aq</a:t>
            </a:r>
            <a:r>
              <a:rPr lang="en-US" sz="2600" smtClean="0">
                <a:latin typeface="Arial" charset="0"/>
                <a:cs typeface="Arial" charset="0"/>
              </a:rPr>
              <a:t>) 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sz="2600" smtClean="0">
                <a:latin typeface="Arial" charset="0"/>
                <a:cs typeface="Arial" charset="0"/>
              </a:rPr>
              <a:t>		</a:t>
            </a:r>
            <a:r>
              <a:rPr lang="en-US" sz="2600" smtClean="0">
                <a:latin typeface="Arial" charset="0"/>
                <a:cs typeface="Arial" charset="0"/>
                <a:sym typeface="Symbol" pitchFamily="18" charset="2"/>
              </a:rPr>
              <a:t></a:t>
            </a:r>
            <a:r>
              <a:rPr lang="en-US" sz="2600" smtClean="0">
                <a:latin typeface="Arial" charset="0"/>
                <a:cs typeface="Arial" charset="0"/>
              </a:rPr>
              <a:t> Sr</a:t>
            </a:r>
            <a:r>
              <a:rPr lang="en-US" sz="2600" baseline="-25000" smtClean="0">
                <a:latin typeface="Arial" charset="0"/>
                <a:cs typeface="Arial" charset="0"/>
              </a:rPr>
              <a:t>3</a:t>
            </a:r>
            <a:r>
              <a:rPr lang="en-US" sz="2600" smtClean="0">
                <a:latin typeface="Arial" charset="0"/>
                <a:cs typeface="Arial" charset="0"/>
              </a:rPr>
              <a:t>(PO</a:t>
            </a:r>
            <a:r>
              <a:rPr lang="en-US" sz="2600" baseline="-25000" smtClean="0">
                <a:latin typeface="Arial" charset="0"/>
                <a:cs typeface="Arial" charset="0"/>
              </a:rPr>
              <a:t>4</a:t>
            </a:r>
            <a:r>
              <a:rPr lang="en-US" sz="2600" smtClean="0">
                <a:latin typeface="Arial" charset="0"/>
                <a:cs typeface="Arial" charset="0"/>
              </a:rPr>
              <a:t>)</a:t>
            </a:r>
            <a:r>
              <a:rPr lang="en-US" sz="2600" baseline="-25000" smtClean="0">
                <a:latin typeface="Arial" charset="0"/>
                <a:cs typeface="Arial" charset="0"/>
              </a:rPr>
              <a:t>2</a:t>
            </a:r>
            <a:r>
              <a:rPr lang="en-US" sz="2600" smtClean="0">
                <a:latin typeface="Arial" charset="0"/>
                <a:cs typeface="Arial" charset="0"/>
              </a:rPr>
              <a:t>(</a:t>
            </a:r>
            <a:r>
              <a:rPr lang="en-US" sz="2600" i="1" smtClean="0">
                <a:latin typeface="Arial" charset="0"/>
                <a:cs typeface="Arial" charset="0"/>
              </a:rPr>
              <a:t>s</a:t>
            </a:r>
            <a:r>
              <a:rPr lang="en-US" sz="2600" smtClean="0">
                <a:latin typeface="Arial" charset="0"/>
                <a:cs typeface="Arial" charset="0"/>
              </a:rPr>
              <a:t>) + 6KNO</a:t>
            </a:r>
            <a:r>
              <a:rPr lang="en-US" sz="2600" baseline="-25000" smtClean="0">
                <a:latin typeface="Arial" charset="0"/>
                <a:cs typeface="Arial" charset="0"/>
              </a:rPr>
              <a:t>3</a:t>
            </a:r>
            <a:r>
              <a:rPr lang="en-US" sz="2600" smtClean="0">
                <a:latin typeface="Arial" charset="0"/>
                <a:cs typeface="Arial" charset="0"/>
              </a:rPr>
              <a:t>(</a:t>
            </a:r>
            <a:r>
              <a:rPr lang="en-US" sz="2600" i="1" smtClean="0">
                <a:latin typeface="Arial" charset="0"/>
                <a:cs typeface="Arial" charset="0"/>
              </a:rPr>
              <a:t>aq</a:t>
            </a:r>
            <a:r>
              <a:rPr lang="en-US" sz="2600" smtClean="0">
                <a:latin typeface="Arial" charset="0"/>
                <a:cs typeface="Arial" charset="0"/>
              </a:rPr>
              <a:t>)</a:t>
            </a:r>
            <a:endParaRPr lang="de-DE" sz="2600" smtClean="0">
              <a:latin typeface="Arial" charset="0"/>
              <a:cs typeface="Arial" charset="0"/>
              <a:sym typeface="Symbol" pitchFamily="18" charset="2"/>
            </a:endParaRPr>
          </a:p>
          <a:p>
            <a:pPr marL="0" indent="0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sz="2600" smtClean="0">
                <a:latin typeface="Arial" charset="0"/>
                <a:cs typeface="Arial" charset="0"/>
              </a:rPr>
              <a:t>Ionic: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sz="2600" smtClean="0">
                <a:latin typeface="Arial" charset="0"/>
                <a:cs typeface="Arial" charset="0"/>
              </a:rPr>
              <a:t>6K</a:t>
            </a:r>
            <a:r>
              <a:rPr lang="en-US" sz="2600" baseline="30000" smtClean="0">
                <a:latin typeface="Arial" charset="0"/>
                <a:cs typeface="Arial" charset="0"/>
              </a:rPr>
              <a:t>+</a:t>
            </a:r>
            <a:r>
              <a:rPr lang="en-US" sz="2600" smtClean="0">
                <a:latin typeface="Arial" charset="0"/>
                <a:cs typeface="Arial" charset="0"/>
              </a:rPr>
              <a:t>(</a:t>
            </a:r>
            <a:r>
              <a:rPr lang="en-US" sz="2600" i="1" smtClean="0">
                <a:latin typeface="Arial" charset="0"/>
                <a:cs typeface="Arial" charset="0"/>
              </a:rPr>
              <a:t>aq</a:t>
            </a:r>
            <a:r>
              <a:rPr lang="en-US" sz="2600" smtClean="0">
                <a:latin typeface="Arial" charset="0"/>
                <a:cs typeface="Arial" charset="0"/>
              </a:rPr>
              <a:t>) + 2PO</a:t>
            </a:r>
            <a:r>
              <a:rPr lang="en-US" sz="2600" baseline="-25000" smtClean="0">
                <a:latin typeface="Arial" charset="0"/>
                <a:cs typeface="Arial" charset="0"/>
              </a:rPr>
              <a:t>4</a:t>
            </a:r>
            <a:r>
              <a:rPr lang="pt-BR" sz="2600" baseline="30000" smtClean="0">
                <a:latin typeface="Arial" charset="0"/>
                <a:cs typeface="Arial" charset="0"/>
              </a:rPr>
              <a:t>3−</a:t>
            </a:r>
            <a:r>
              <a:rPr lang="pt-BR" sz="2600" smtClean="0">
                <a:latin typeface="Arial" charset="0"/>
                <a:cs typeface="Arial" charset="0"/>
              </a:rPr>
              <a:t>(</a:t>
            </a:r>
            <a:r>
              <a:rPr lang="pt-BR" sz="2600" i="1" smtClean="0">
                <a:latin typeface="Arial" charset="0"/>
                <a:cs typeface="Arial" charset="0"/>
              </a:rPr>
              <a:t>aq</a:t>
            </a:r>
            <a:r>
              <a:rPr lang="pt-BR" sz="2600" smtClean="0">
                <a:latin typeface="Arial" charset="0"/>
                <a:cs typeface="Arial" charset="0"/>
              </a:rPr>
              <a:t>) + 3Sr</a:t>
            </a:r>
            <a:r>
              <a:rPr lang="pt-BR" sz="2600" baseline="30000" smtClean="0">
                <a:latin typeface="Arial" charset="0"/>
                <a:cs typeface="Arial" charset="0"/>
              </a:rPr>
              <a:t>2+</a:t>
            </a:r>
            <a:r>
              <a:rPr lang="pt-BR" sz="2600" smtClean="0">
                <a:latin typeface="Arial" charset="0"/>
                <a:cs typeface="Arial" charset="0"/>
              </a:rPr>
              <a:t>(</a:t>
            </a:r>
            <a:r>
              <a:rPr lang="pt-BR" sz="2600" i="1" smtClean="0">
                <a:latin typeface="Arial" charset="0"/>
                <a:cs typeface="Arial" charset="0"/>
              </a:rPr>
              <a:t>aq</a:t>
            </a:r>
            <a:r>
              <a:rPr lang="pt-BR" sz="2600" smtClean="0">
                <a:latin typeface="Arial" charset="0"/>
                <a:cs typeface="Arial" charset="0"/>
              </a:rPr>
              <a:t>) + 6NO</a:t>
            </a:r>
            <a:r>
              <a:rPr lang="pt-BR" sz="2600" baseline="-25000" smtClean="0">
                <a:latin typeface="Arial" charset="0"/>
                <a:cs typeface="Arial" charset="0"/>
              </a:rPr>
              <a:t>3</a:t>
            </a:r>
            <a:r>
              <a:rPr lang="pt-BR" sz="2600" baseline="30000" smtClean="0">
                <a:latin typeface="Arial" charset="0"/>
                <a:cs typeface="Arial" charset="0"/>
              </a:rPr>
              <a:t>−</a:t>
            </a:r>
            <a:r>
              <a:rPr lang="pt-BR" sz="2600" smtClean="0">
                <a:latin typeface="Arial" charset="0"/>
                <a:cs typeface="Arial" charset="0"/>
              </a:rPr>
              <a:t>(</a:t>
            </a:r>
            <a:r>
              <a:rPr lang="pt-BR" sz="2600" i="1" smtClean="0">
                <a:latin typeface="Arial" charset="0"/>
                <a:cs typeface="Arial" charset="0"/>
              </a:rPr>
              <a:t>aq</a:t>
            </a:r>
            <a:r>
              <a:rPr lang="pt-BR" sz="2600" smtClean="0">
                <a:latin typeface="Arial" charset="0"/>
                <a:cs typeface="Arial" charset="0"/>
              </a:rPr>
              <a:t>) 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pt-BR" sz="2600" smtClean="0">
                <a:latin typeface="Arial" charset="0"/>
                <a:cs typeface="Arial" charset="0"/>
                <a:sym typeface="Symbol" pitchFamily="18" charset="2"/>
              </a:rPr>
              <a:t>		</a:t>
            </a:r>
            <a:r>
              <a:rPr lang="en-US" sz="2600" smtClean="0">
                <a:latin typeface="Arial" charset="0"/>
                <a:cs typeface="Arial" charset="0"/>
                <a:sym typeface="Symbol" pitchFamily="18" charset="2"/>
              </a:rPr>
              <a:t></a:t>
            </a:r>
            <a:r>
              <a:rPr lang="pt-BR" sz="2600" smtClean="0">
                <a:latin typeface="Arial" charset="0"/>
                <a:cs typeface="Arial" charset="0"/>
              </a:rPr>
              <a:t> Sr</a:t>
            </a:r>
            <a:r>
              <a:rPr lang="pt-BR" sz="2600" baseline="-25000" smtClean="0">
                <a:latin typeface="Arial" charset="0"/>
                <a:cs typeface="Arial" charset="0"/>
              </a:rPr>
              <a:t>3</a:t>
            </a:r>
            <a:r>
              <a:rPr lang="pt-BR" sz="2600" smtClean="0">
                <a:latin typeface="Arial" charset="0"/>
                <a:cs typeface="Arial" charset="0"/>
              </a:rPr>
              <a:t>(PO</a:t>
            </a:r>
            <a:r>
              <a:rPr lang="pt-BR" sz="2600" baseline="-25000" smtClean="0">
                <a:latin typeface="Arial" charset="0"/>
                <a:cs typeface="Arial" charset="0"/>
              </a:rPr>
              <a:t>4</a:t>
            </a:r>
            <a:r>
              <a:rPr lang="pt-BR" sz="2600" smtClean="0">
                <a:latin typeface="Arial" charset="0"/>
                <a:cs typeface="Arial" charset="0"/>
              </a:rPr>
              <a:t>)</a:t>
            </a:r>
            <a:r>
              <a:rPr lang="pt-BR" sz="2600" baseline="-25000" smtClean="0">
                <a:latin typeface="Arial" charset="0"/>
                <a:cs typeface="Arial" charset="0"/>
              </a:rPr>
              <a:t>2</a:t>
            </a:r>
            <a:r>
              <a:rPr lang="pt-BR" sz="2600" smtClean="0">
                <a:latin typeface="Arial" charset="0"/>
                <a:cs typeface="Arial" charset="0"/>
              </a:rPr>
              <a:t>(</a:t>
            </a:r>
            <a:r>
              <a:rPr lang="pt-BR" sz="2600" i="1" smtClean="0">
                <a:latin typeface="Arial" charset="0"/>
                <a:cs typeface="Arial" charset="0"/>
              </a:rPr>
              <a:t>s</a:t>
            </a:r>
            <a:r>
              <a:rPr lang="pt-BR" sz="2600" smtClean="0">
                <a:latin typeface="Arial" charset="0"/>
                <a:cs typeface="Arial" charset="0"/>
              </a:rPr>
              <a:t>) + 6K</a:t>
            </a:r>
            <a:r>
              <a:rPr lang="pt-BR" sz="2600" baseline="30000" smtClean="0">
                <a:latin typeface="Arial" charset="0"/>
                <a:cs typeface="Arial" charset="0"/>
              </a:rPr>
              <a:t>+</a:t>
            </a:r>
            <a:r>
              <a:rPr lang="pt-BR" sz="2600" smtClean="0">
                <a:latin typeface="Arial" charset="0"/>
                <a:cs typeface="Arial" charset="0"/>
              </a:rPr>
              <a:t>(</a:t>
            </a:r>
            <a:r>
              <a:rPr lang="pt-BR" sz="2600" i="1" smtClean="0">
                <a:latin typeface="Arial" charset="0"/>
                <a:cs typeface="Arial" charset="0"/>
              </a:rPr>
              <a:t>aq</a:t>
            </a:r>
            <a:r>
              <a:rPr lang="pt-BR" sz="2600" smtClean="0">
                <a:latin typeface="Arial" charset="0"/>
                <a:cs typeface="Arial" charset="0"/>
              </a:rPr>
              <a:t>) + 6NO</a:t>
            </a:r>
            <a:r>
              <a:rPr lang="pt-BR" sz="2600" baseline="-25000" smtClean="0">
                <a:latin typeface="Arial" charset="0"/>
                <a:cs typeface="Arial" charset="0"/>
              </a:rPr>
              <a:t>3</a:t>
            </a:r>
            <a:r>
              <a:rPr lang="en-US" sz="2600" baseline="30000" smtClean="0">
                <a:latin typeface="Arial" charset="0"/>
                <a:cs typeface="Arial" charset="0"/>
              </a:rPr>
              <a:t>−</a:t>
            </a:r>
            <a:r>
              <a:rPr lang="en-US" sz="2600" smtClean="0">
                <a:latin typeface="Arial" charset="0"/>
                <a:cs typeface="Arial" charset="0"/>
              </a:rPr>
              <a:t>(</a:t>
            </a:r>
            <a:r>
              <a:rPr lang="en-US" sz="2600" i="1" smtClean="0">
                <a:latin typeface="Arial" charset="0"/>
                <a:cs typeface="Arial" charset="0"/>
              </a:rPr>
              <a:t>aq</a:t>
            </a:r>
            <a:r>
              <a:rPr lang="en-US" sz="2600" smtClean="0">
                <a:latin typeface="Arial" charset="0"/>
                <a:cs typeface="Arial" charset="0"/>
              </a:rPr>
              <a:t>)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sz="2600" smtClean="0">
                <a:latin typeface="Arial" charset="0"/>
                <a:cs typeface="Arial" charset="0"/>
              </a:rPr>
              <a:t>Net ionic:</a:t>
            </a:r>
          </a:p>
          <a:p>
            <a:pPr marL="0" indent="0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pl-PL" sz="2600" smtClean="0">
                <a:latin typeface="Arial" charset="0"/>
                <a:cs typeface="Arial" charset="0"/>
              </a:rPr>
              <a:t>3Sr</a:t>
            </a:r>
            <a:r>
              <a:rPr lang="pl-PL" sz="2600" baseline="-25000" smtClean="0">
                <a:latin typeface="Arial" charset="0"/>
                <a:cs typeface="Arial" charset="0"/>
              </a:rPr>
              <a:t>2</a:t>
            </a:r>
            <a:r>
              <a:rPr lang="pl-PL" sz="2600" baseline="30000" smtClean="0">
                <a:latin typeface="Arial" charset="0"/>
                <a:cs typeface="Arial" charset="0"/>
              </a:rPr>
              <a:t>+</a:t>
            </a:r>
            <a:r>
              <a:rPr lang="pl-PL" sz="2600" smtClean="0">
                <a:latin typeface="Arial" charset="0"/>
                <a:cs typeface="Arial" charset="0"/>
              </a:rPr>
              <a:t>(</a:t>
            </a:r>
            <a:r>
              <a:rPr lang="pl-PL" sz="2600" i="1" smtClean="0">
                <a:latin typeface="Arial" charset="0"/>
                <a:cs typeface="Arial" charset="0"/>
              </a:rPr>
              <a:t>aq</a:t>
            </a:r>
            <a:r>
              <a:rPr lang="pl-PL" sz="2600" smtClean="0">
                <a:latin typeface="Arial" charset="0"/>
                <a:cs typeface="Arial" charset="0"/>
              </a:rPr>
              <a:t>) + 2PO</a:t>
            </a:r>
            <a:r>
              <a:rPr lang="pl-PL" sz="2600" baseline="-25000" smtClean="0">
                <a:latin typeface="Arial" charset="0"/>
                <a:cs typeface="Arial" charset="0"/>
              </a:rPr>
              <a:t>4</a:t>
            </a:r>
            <a:r>
              <a:rPr lang="en-US" sz="2600" baseline="30000" smtClean="0">
                <a:latin typeface="Arial" charset="0"/>
                <a:cs typeface="Arial" charset="0"/>
              </a:rPr>
              <a:t>3−</a:t>
            </a:r>
            <a:r>
              <a:rPr lang="en-US" sz="2600" smtClean="0">
                <a:latin typeface="Arial" charset="0"/>
                <a:cs typeface="Arial" charset="0"/>
              </a:rPr>
              <a:t>(</a:t>
            </a:r>
            <a:r>
              <a:rPr lang="en-US" sz="2600" i="1" smtClean="0">
                <a:latin typeface="Arial" charset="0"/>
                <a:cs typeface="Arial" charset="0"/>
              </a:rPr>
              <a:t>aq</a:t>
            </a:r>
            <a:r>
              <a:rPr lang="en-US" sz="2600" smtClean="0">
                <a:latin typeface="Arial" charset="0"/>
                <a:cs typeface="Arial" charset="0"/>
              </a:rPr>
              <a:t>) </a:t>
            </a:r>
            <a:r>
              <a:rPr lang="en-US" sz="2600" smtClean="0">
                <a:latin typeface="Arial" charset="0"/>
                <a:cs typeface="Arial" charset="0"/>
                <a:sym typeface="Symbol" pitchFamily="18" charset="2"/>
              </a:rPr>
              <a:t></a:t>
            </a:r>
            <a:r>
              <a:rPr lang="en-US" sz="2600" smtClean="0">
                <a:latin typeface="Arial" charset="0"/>
                <a:cs typeface="Arial" charset="0"/>
              </a:rPr>
              <a:t> Sr</a:t>
            </a:r>
            <a:r>
              <a:rPr lang="en-US" sz="2600" baseline="-25000" smtClean="0">
                <a:latin typeface="Arial" charset="0"/>
                <a:cs typeface="Arial" charset="0"/>
              </a:rPr>
              <a:t>3</a:t>
            </a:r>
            <a:r>
              <a:rPr lang="en-US" sz="2600" smtClean="0">
                <a:latin typeface="Arial" charset="0"/>
                <a:cs typeface="Arial" charset="0"/>
              </a:rPr>
              <a:t>(PO</a:t>
            </a:r>
            <a:r>
              <a:rPr lang="en-US" sz="2600" baseline="-25000" smtClean="0">
                <a:latin typeface="Arial" charset="0"/>
                <a:cs typeface="Arial" charset="0"/>
              </a:rPr>
              <a:t>4</a:t>
            </a:r>
            <a:r>
              <a:rPr lang="en-US" sz="2600" smtClean="0">
                <a:latin typeface="Arial" charset="0"/>
                <a:cs typeface="Arial" charset="0"/>
              </a:rPr>
              <a:t>)</a:t>
            </a:r>
            <a:r>
              <a:rPr lang="en-US" sz="2600" baseline="-25000" smtClean="0">
                <a:latin typeface="Arial" charset="0"/>
                <a:cs typeface="Arial" charset="0"/>
              </a:rPr>
              <a:t>2</a:t>
            </a:r>
            <a:r>
              <a:rPr lang="en-US" sz="2600" smtClean="0">
                <a:latin typeface="Arial" charset="0"/>
                <a:cs typeface="Arial" charset="0"/>
              </a:rPr>
              <a:t>(</a:t>
            </a:r>
            <a:r>
              <a:rPr lang="en-US" sz="2600" i="1" smtClean="0">
                <a:latin typeface="Arial" charset="0"/>
                <a:cs typeface="Arial" charset="0"/>
              </a:rPr>
              <a:t>s</a:t>
            </a:r>
            <a:r>
              <a:rPr lang="en-US" sz="2600" smtClean="0">
                <a:latin typeface="Arial" charset="0"/>
                <a:cs typeface="Arial" charset="0"/>
              </a:rPr>
              <a:t>)</a:t>
            </a:r>
            <a:endParaRPr lang="en-GB" sz="2600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76BD6AA7-6D69-4D01-8717-C30EC173DA28}" type="slidenum">
              <a:rPr lang="en-US" sz="1400">
                <a:latin typeface="Times New Roman" pitchFamily="18" charset="0"/>
              </a:rPr>
              <a:pPr/>
              <a:t>16</a:t>
            </a:fld>
            <a:endParaRPr lang="en-US" sz="1400">
              <a:latin typeface="Times New Roman" pitchFamily="18" charset="0"/>
            </a:endParaRP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152400" y="131763"/>
          <a:ext cx="649288" cy="1239837"/>
        </p:xfrm>
        <a:graphic>
          <a:graphicData uri="http://schemas.openxmlformats.org/presentationml/2006/ole">
            <p:oleObj spid="_x0000_s3081" name="Clip" r:id="rId3" imgW="863796" imgH="1628738" progId="">
              <p:embed/>
            </p:oleObj>
          </a:graphicData>
        </a:graphic>
      </p:graphicFrame>
      <p:sp>
        <p:nvSpPr>
          <p:cNvPr id="6" name="Line 23"/>
          <p:cNvSpPr>
            <a:spLocks noChangeShapeType="1"/>
          </p:cNvSpPr>
          <p:nvPr/>
        </p:nvSpPr>
        <p:spPr bwMode="auto">
          <a:xfrm flipV="1">
            <a:off x="1219200" y="3886200"/>
            <a:ext cx="6858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7" name="Line 24"/>
          <p:cNvSpPr>
            <a:spLocks noChangeShapeType="1"/>
          </p:cNvSpPr>
          <p:nvPr/>
        </p:nvSpPr>
        <p:spPr bwMode="auto">
          <a:xfrm flipV="1">
            <a:off x="6934200" y="4343400"/>
            <a:ext cx="6858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8" name="Line 25"/>
          <p:cNvSpPr>
            <a:spLocks noChangeShapeType="1"/>
          </p:cNvSpPr>
          <p:nvPr/>
        </p:nvSpPr>
        <p:spPr bwMode="auto">
          <a:xfrm flipV="1">
            <a:off x="6477000" y="3886200"/>
            <a:ext cx="6858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9" name="Line 26"/>
          <p:cNvSpPr>
            <a:spLocks noChangeShapeType="1"/>
          </p:cNvSpPr>
          <p:nvPr/>
        </p:nvSpPr>
        <p:spPr bwMode="auto">
          <a:xfrm flipV="1">
            <a:off x="5410200" y="4343400"/>
            <a:ext cx="6858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7AB0F4F-8557-4EB7-9EE4-5B5559AAF51A}" type="slidenum">
              <a:rPr lang="en-US" sz="1400">
                <a:latin typeface="Times New Roman" pitchFamily="18" charset="0"/>
              </a:rPr>
              <a:pPr/>
              <a:t>17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r>
              <a:rPr lang="en-US" sz="3200" smtClean="0">
                <a:solidFill>
                  <a:srgbClr val="9900CC"/>
                </a:solidFill>
                <a:latin typeface="Arial" charset="0"/>
              </a:rPr>
              <a:t>Acid-Base Reactions</a:t>
            </a:r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304800" y="1450975"/>
            <a:ext cx="8534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82563" indent="-1825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buFont typeface="Wingdings" pitchFamily="2" charset="2"/>
              <a:buChar char="§"/>
            </a:pPr>
            <a:r>
              <a:rPr lang="en-US"/>
              <a:t>Have a sour taste.  Vinegar owes its taste to acetic acid.  </a:t>
            </a:r>
            <a:br>
              <a:rPr lang="en-US"/>
            </a:br>
            <a:r>
              <a:rPr lang="en-US"/>
              <a:t>Citrus fruits contain citric acid.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04800" y="2971800"/>
            <a:ext cx="53911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indent="-182880" algn="l" eaLnBrk="1" hangingPunct="1">
              <a:buFont typeface="Wingdings" pitchFamily="2" charset="2"/>
              <a:buChar char="§"/>
              <a:defRPr/>
            </a:pPr>
            <a:r>
              <a:rPr lang="en-US" dirty="0"/>
              <a:t>React with certain metals to produce </a:t>
            </a:r>
          </a:p>
          <a:p>
            <a:pPr marL="182880" algn="l" eaLnBrk="1" hangingPunct="1">
              <a:defRPr/>
            </a:pPr>
            <a:r>
              <a:rPr lang="en-US" dirty="0"/>
              <a:t>hydrogen gas.</a:t>
            </a: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304800" y="4486275"/>
            <a:ext cx="58229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82880" indent="-182880" algn="l" eaLnBrk="1" hangingPunct="1">
              <a:buFont typeface="Wingdings" pitchFamily="2" charset="2"/>
              <a:buChar char="§"/>
              <a:defRPr/>
            </a:pPr>
            <a:r>
              <a:rPr lang="en-US" dirty="0"/>
              <a:t>React with carbonates and bicarbonates</a:t>
            </a:r>
          </a:p>
          <a:p>
            <a:pPr marL="182880" algn="l" eaLnBrk="1" hangingPunct="1">
              <a:defRPr/>
            </a:pPr>
            <a:r>
              <a:rPr lang="en-US" dirty="0"/>
              <a:t>to produce carbon dioxide gas</a:t>
            </a:r>
          </a:p>
        </p:txBody>
      </p:sp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304800" y="2339975"/>
            <a:ext cx="52562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1825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buFont typeface="Wingdings" pitchFamily="2" charset="2"/>
              <a:buChar char="§"/>
            </a:pPr>
            <a:r>
              <a:rPr lang="en-US"/>
              <a:t>Cause color changes in plant dyes.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644525" y="3860800"/>
            <a:ext cx="5849938" cy="461963"/>
            <a:chOff x="950" y="2432"/>
            <a:chExt cx="3685" cy="291"/>
          </a:xfrm>
        </p:grpSpPr>
        <p:sp>
          <p:nvSpPr>
            <p:cNvPr id="23567" name="Text Box 14"/>
            <p:cNvSpPr txBox="1">
              <a:spLocks noChangeArrowheads="1"/>
            </p:cNvSpPr>
            <p:nvPr/>
          </p:nvSpPr>
          <p:spPr bwMode="auto">
            <a:xfrm>
              <a:off x="950" y="2432"/>
              <a:ext cx="3685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/>
                <a:t>2HCl(</a:t>
              </a:r>
              <a:r>
                <a:rPr lang="en-US" i="1"/>
                <a:t>aq</a:t>
              </a:r>
              <a:r>
                <a:rPr lang="en-US"/>
                <a:t>) + Mg(</a:t>
              </a:r>
              <a:r>
                <a:rPr lang="en-US" i="1"/>
                <a:t>s</a:t>
              </a:r>
              <a:r>
                <a:rPr lang="en-US"/>
                <a:t>)          MgCl</a:t>
              </a:r>
              <a:r>
                <a:rPr lang="en-US" baseline="-25000"/>
                <a:t>2</a:t>
              </a:r>
              <a:r>
                <a:rPr lang="en-US"/>
                <a:t>(</a:t>
              </a:r>
              <a:r>
                <a:rPr lang="en-US" i="1"/>
                <a:t>aq</a:t>
              </a:r>
              <a:r>
                <a:rPr lang="en-US"/>
                <a:t>) + H</a:t>
              </a:r>
              <a:r>
                <a:rPr lang="en-US" baseline="-25000"/>
                <a:t>2</a:t>
              </a:r>
              <a:r>
                <a:rPr lang="en-US"/>
                <a:t>(</a:t>
              </a:r>
              <a:r>
                <a:rPr lang="en-US" i="1"/>
                <a:t>g</a:t>
              </a:r>
              <a:r>
                <a:rPr lang="en-US"/>
                <a:t>)</a:t>
              </a:r>
            </a:p>
          </p:txBody>
        </p:sp>
        <p:sp>
          <p:nvSpPr>
            <p:cNvPr id="23568" name="Line 15"/>
            <p:cNvSpPr>
              <a:spLocks noChangeShapeType="1"/>
            </p:cNvSpPr>
            <p:nvPr/>
          </p:nvSpPr>
          <p:spPr bwMode="auto">
            <a:xfrm>
              <a:off x="2514" y="2576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600075" y="5372100"/>
            <a:ext cx="7796213" cy="461963"/>
            <a:chOff x="312" y="3449"/>
            <a:chExt cx="4911" cy="291"/>
          </a:xfrm>
        </p:grpSpPr>
        <p:sp>
          <p:nvSpPr>
            <p:cNvPr id="23565" name="Text Box 18"/>
            <p:cNvSpPr txBox="1">
              <a:spLocks noChangeArrowheads="1"/>
            </p:cNvSpPr>
            <p:nvPr/>
          </p:nvSpPr>
          <p:spPr bwMode="auto">
            <a:xfrm>
              <a:off x="312" y="3449"/>
              <a:ext cx="49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/>
                <a:t>2HCl(</a:t>
              </a:r>
              <a:r>
                <a:rPr lang="en-US" i="1"/>
                <a:t>aq</a:t>
              </a:r>
              <a:r>
                <a:rPr lang="en-US"/>
                <a:t>) + CaCO</a:t>
              </a:r>
              <a:r>
                <a:rPr lang="en-US" baseline="-25000"/>
                <a:t>3</a:t>
              </a:r>
              <a:r>
                <a:rPr lang="en-US"/>
                <a:t>(</a:t>
              </a:r>
              <a:r>
                <a:rPr lang="en-US" i="1"/>
                <a:t>s</a:t>
              </a:r>
              <a:r>
                <a:rPr lang="en-US"/>
                <a:t>)          CaCl</a:t>
              </a:r>
              <a:r>
                <a:rPr lang="en-US" baseline="-25000"/>
                <a:t>2</a:t>
              </a:r>
              <a:r>
                <a:rPr lang="en-US"/>
                <a:t>(</a:t>
              </a:r>
              <a:r>
                <a:rPr lang="en-US" i="1"/>
                <a:t>aq</a:t>
              </a:r>
              <a:r>
                <a:rPr lang="en-US"/>
                <a:t>) + CO</a:t>
              </a:r>
              <a:r>
                <a:rPr lang="en-US" baseline="-25000"/>
                <a:t>2</a:t>
              </a:r>
              <a:r>
                <a:rPr lang="en-US"/>
                <a:t>(</a:t>
              </a:r>
              <a:r>
                <a:rPr lang="en-US" i="1"/>
                <a:t>g</a:t>
              </a:r>
              <a:r>
                <a:rPr lang="en-US"/>
                <a:t>) + H</a:t>
              </a:r>
              <a:r>
                <a:rPr lang="en-US" baseline="-25000"/>
                <a:t>2</a:t>
              </a:r>
              <a:r>
                <a:rPr lang="en-US"/>
                <a:t>O(</a:t>
              </a:r>
              <a:r>
                <a:rPr lang="en-US" i="1"/>
                <a:t>l</a:t>
              </a:r>
              <a:r>
                <a:rPr lang="en-US"/>
                <a:t>)</a:t>
              </a:r>
            </a:p>
          </p:txBody>
        </p:sp>
        <p:sp>
          <p:nvSpPr>
            <p:cNvPr id="23566" name="Line 19"/>
            <p:cNvSpPr>
              <a:spLocks noChangeShapeType="1"/>
            </p:cNvSpPr>
            <p:nvPr/>
          </p:nvSpPr>
          <p:spPr bwMode="auto">
            <a:xfrm>
              <a:off x="2226" y="3593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48150" name="Text Box 22"/>
          <p:cNvSpPr txBox="1">
            <a:spLocks noChangeArrowheads="1"/>
          </p:cNvSpPr>
          <p:nvPr/>
        </p:nvSpPr>
        <p:spPr bwMode="auto">
          <a:xfrm>
            <a:off x="333375" y="5943600"/>
            <a:ext cx="6089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-1825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buFont typeface="Wingdings" pitchFamily="2" charset="2"/>
              <a:buChar char="§"/>
            </a:pPr>
            <a:r>
              <a:rPr lang="en-US"/>
              <a:t>Aqueous acid solutions conduct electricity.</a:t>
            </a:r>
          </a:p>
        </p:txBody>
      </p:sp>
      <p:pic>
        <p:nvPicPr>
          <p:cNvPr id="48151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92913" y="2573338"/>
            <a:ext cx="2033587" cy="232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4" name="TextBox 16"/>
          <p:cNvSpPr txBox="1">
            <a:spLocks noChangeArrowheads="1"/>
          </p:cNvSpPr>
          <p:nvPr/>
        </p:nvSpPr>
        <p:spPr bwMode="auto">
          <a:xfrm>
            <a:off x="292100" y="838200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b="1" i="1"/>
              <a:t>Properties of Acids</a:t>
            </a:r>
            <a:endParaRPr lang="en-GB" sz="2800" b="1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8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8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autoUpdateAnimBg="0"/>
      <p:bldP spid="48132" grpId="0" autoUpdateAnimBg="0"/>
      <p:bldP spid="48133" grpId="0" autoUpdateAnimBg="0"/>
      <p:bldP spid="48140" grpId="0" autoUpdateAnimBg="0"/>
      <p:bldP spid="48150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A4BA796-02B9-4AA0-B13B-FB132D8494F4}" type="slidenum">
              <a:rPr lang="en-US" sz="1400">
                <a:latin typeface="Times New Roman" pitchFamily="18" charset="0"/>
              </a:rPr>
              <a:pPr/>
              <a:t>18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74758" name="Text Box 1030"/>
          <p:cNvSpPr txBox="1">
            <a:spLocks noChangeArrowheads="1"/>
          </p:cNvSpPr>
          <p:nvPr/>
        </p:nvSpPr>
        <p:spPr bwMode="auto">
          <a:xfrm>
            <a:off x="304800" y="1416050"/>
            <a:ext cx="29511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-1825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buFont typeface="Wingdings" pitchFamily="2" charset="2"/>
              <a:buChar char="§"/>
            </a:pPr>
            <a:r>
              <a:rPr lang="en-US"/>
              <a:t>Have a bitter taste.</a:t>
            </a:r>
          </a:p>
        </p:txBody>
      </p:sp>
      <p:sp>
        <p:nvSpPr>
          <p:cNvPr id="74759" name="Text Box 1031"/>
          <p:cNvSpPr txBox="1">
            <a:spLocks noChangeArrowheads="1"/>
          </p:cNvSpPr>
          <p:nvPr/>
        </p:nvSpPr>
        <p:spPr bwMode="auto">
          <a:xfrm>
            <a:off x="304800" y="2076450"/>
            <a:ext cx="6037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-1825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buFont typeface="Wingdings" pitchFamily="2" charset="2"/>
              <a:buChar char="§"/>
            </a:pPr>
            <a:r>
              <a:rPr lang="en-US"/>
              <a:t>Feel slippery.  Many soaps contain bases.</a:t>
            </a:r>
          </a:p>
        </p:txBody>
      </p:sp>
      <p:sp>
        <p:nvSpPr>
          <p:cNvPr id="24581" name="Rectangle 1032"/>
          <p:cNvSpPr>
            <a:spLocks noChangeArrowheads="1"/>
          </p:cNvSpPr>
          <p:nvPr/>
        </p:nvSpPr>
        <p:spPr bwMode="auto">
          <a:xfrm>
            <a:off x="330200" y="808038"/>
            <a:ext cx="3581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l" eaLnBrk="1" hangingPunct="1"/>
            <a:r>
              <a:rPr lang="en-US" sz="2800" b="1" i="1"/>
              <a:t>Properties of Bases</a:t>
            </a:r>
          </a:p>
        </p:txBody>
      </p:sp>
      <p:sp>
        <p:nvSpPr>
          <p:cNvPr id="74765" name="Text Box 1037"/>
          <p:cNvSpPr txBox="1">
            <a:spLocks noChangeArrowheads="1"/>
          </p:cNvSpPr>
          <p:nvPr/>
        </p:nvSpPr>
        <p:spPr bwMode="auto">
          <a:xfrm>
            <a:off x="304800" y="2736850"/>
            <a:ext cx="5119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-1825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buFont typeface="Wingdings" pitchFamily="2" charset="2"/>
              <a:buChar char="§"/>
            </a:pPr>
            <a:r>
              <a:rPr lang="en-US"/>
              <a:t>Cause color changes in plant dyes.</a:t>
            </a:r>
          </a:p>
        </p:txBody>
      </p:sp>
      <p:sp>
        <p:nvSpPr>
          <p:cNvPr id="74766" name="Text Box 1038"/>
          <p:cNvSpPr txBox="1">
            <a:spLocks noChangeArrowheads="1"/>
          </p:cNvSpPr>
          <p:nvPr/>
        </p:nvSpPr>
        <p:spPr bwMode="auto">
          <a:xfrm>
            <a:off x="304800" y="3398838"/>
            <a:ext cx="61928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-182563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buFont typeface="Wingdings" pitchFamily="2" charset="2"/>
              <a:buChar char="§"/>
            </a:pPr>
            <a:r>
              <a:rPr lang="en-US"/>
              <a:t>Aqueous base solutions conduct electricity.</a:t>
            </a:r>
          </a:p>
        </p:txBody>
      </p:sp>
      <p:pic>
        <p:nvPicPr>
          <p:cNvPr id="74769" name="Picture 10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279900"/>
            <a:ext cx="19970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70" name="Picture 10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60838"/>
            <a:ext cx="16891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71" name="Text Box 1043"/>
          <p:cNvSpPr txBox="1">
            <a:spLocks noChangeArrowheads="1"/>
          </p:cNvSpPr>
          <p:nvPr/>
        </p:nvSpPr>
        <p:spPr bwMode="auto">
          <a:xfrm>
            <a:off x="349250" y="4160838"/>
            <a:ext cx="1608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/>
              <a:t>Examples:</a:t>
            </a:r>
          </a:p>
        </p:txBody>
      </p:sp>
      <p:sp>
        <p:nvSpPr>
          <p:cNvPr id="2458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r>
              <a:rPr lang="en-US" sz="3200" smtClean="0">
                <a:solidFill>
                  <a:srgbClr val="9900CC"/>
                </a:solidFill>
                <a:latin typeface="Arial" charset="0"/>
              </a:rPr>
              <a:t>Acid-Base Reactions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47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47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4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47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47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4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8" grpId="0" autoUpdateAnimBg="0"/>
      <p:bldP spid="74759" grpId="0" autoUpdateAnimBg="0"/>
      <p:bldP spid="74765" grpId="0" autoUpdateAnimBg="0"/>
      <p:bldP spid="74766" grpId="0" autoUpdateAnimBg="0"/>
      <p:bldP spid="74771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7A1BA70E-D51D-4472-84B1-6B0DAA8C58A3}" type="slidenum">
              <a:rPr lang="en-US" sz="1400">
                <a:latin typeface="Times New Roman" pitchFamily="18" charset="0"/>
              </a:rPr>
              <a:pPr/>
              <a:t>19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30723" name="Text Box 2"/>
          <p:cNvSpPr txBox="1">
            <a:spLocks noChangeArrowheads="1"/>
          </p:cNvSpPr>
          <p:nvPr/>
        </p:nvSpPr>
        <p:spPr bwMode="auto">
          <a:xfrm>
            <a:off x="304800" y="920750"/>
            <a:ext cx="8777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/>
              <a:t>Arrhenius acid is a substance that produces H</a:t>
            </a:r>
            <a:r>
              <a:rPr lang="en-US" baseline="30000"/>
              <a:t>+ </a:t>
            </a:r>
            <a:r>
              <a:rPr lang="en-US"/>
              <a:t>(H</a:t>
            </a:r>
            <a:r>
              <a:rPr lang="en-US" baseline="-25000"/>
              <a:t>3</a:t>
            </a:r>
            <a:r>
              <a:rPr lang="en-US"/>
              <a:t>O</a:t>
            </a:r>
            <a:r>
              <a:rPr lang="en-US" baseline="30000"/>
              <a:t>+</a:t>
            </a:r>
            <a:r>
              <a:rPr lang="en-US"/>
              <a:t>) in water.</a:t>
            </a:r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360363" y="3744913"/>
            <a:ext cx="80819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/>
              <a:t>Arrhenius base is a substance that produces OH</a:t>
            </a:r>
            <a:r>
              <a:rPr lang="en-US" baseline="30000"/>
              <a:t>- </a:t>
            </a:r>
            <a:r>
              <a:rPr lang="en-US"/>
              <a:t>in water.</a:t>
            </a:r>
          </a:p>
        </p:txBody>
      </p:sp>
      <p:pic>
        <p:nvPicPr>
          <p:cNvPr id="4915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" y="1422400"/>
            <a:ext cx="8991600" cy="202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6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" y="4090988"/>
            <a:ext cx="876300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85800" y="0"/>
            <a:ext cx="7772400" cy="838200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3200" kern="0" dirty="0">
                <a:solidFill>
                  <a:srgbClr val="9900CC"/>
                </a:solidFill>
                <a:ea typeface="+mj-ea"/>
                <a:cs typeface="+mj-cs"/>
              </a:rPr>
              <a:t>Arrhenius Acid &amp; Base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9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9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9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  <p:bldP spid="491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marL="346075" indent="-346075">
              <a:spcBef>
                <a:spcPct val="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de-DE" sz="2800" smtClean="0">
                <a:latin typeface="Arial" charset="0"/>
                <a:cs typeface="Arial" charset="0"/>
              </a:rPr>
              <a:t>Many chemical reactions and virtually all biological precesses take place in </a:t>
            </a:r>
            <a:r>
              <a:rPr lang="de-DE" sz="2800" smtClean="0">
                <a:solidFill>
                  <a:srgbClr val="FF0000"/>
                </a:solidFill>
                <a:latin typeface="Arial" charset="0"/>
                <a:cs typeface="Arial" charset="0"/>
              </a:rPr>
              <a:t>water</a:t>
            </a:r>
            <a:r>
              <a:rPr lang="de-DE" sz="2800" smtClean="0">
                <a:latin typeface="Arial" charset="0"/>
                <a:cs typeface="Arial" charset="0"/>
              </a:rPr>
              <a:t> – the so called </a:t>
            </a:r>
            <a:r>
              <a:rPr lang="de-DE" sz="2800" smtClean="0">
                <a:solidFill>
                  <a:srgbClr val="FF0000"/>
                </a:solidFill>
                <a:latin typeface="Arial" charset="0"/>
                <a:cs typeface="Arial" charset="0"/>
              </a:rPr>
              <a:t>universal solvent</a:t>
            </a:r>
            <a:r>
              <a:rPr lang="de-DE" sz="2800" smtClean="0">
                <a:latin typeface="Arial" charset="0"/>
                <a:cs typeface="Arial" charset="0"/>
              </a:rPr>
              <a:t>.</a:t>
            </a:r>
          </a:p>
          <a:p>
            <a:pPr marL="346075" indent="-346075">
              <a:spcAft>
                <a:spcPts val="600"/>
              </a:spcAft>
              <a:buFont typeface="Wingdings" pitchFamily="2" charset="2"/>
              <a:buChar char="Ø"/>
            </a:pPr>
            <a:r>
              <a:rPr lang="de-DE" sz="2800" b="1" i="1" smtClean="0">
                <a:latin typeface="Arial" charset="0"/>
                <a:cs typeface="Arial" charset="0"/>
              </a:rPr>
              <a:t>Three</a:t>
            </a:r>
            <a:r>
              <a:rPr lang="de-DE" sz="2800" smtClean="0">
                <a:latin typeface="Arial" charset="0"/>
                <a:cs typeface="Arial" charset="0"/>
              </a:rPr>
              <a:t> categories of ractions occur in aqueous solutions: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smtClean="0">
                <a:solidFill>
                  <a:schemeClr val="accent1"/>
                </a:solidFill>
                <a:latin typeface="Arial" charset="0"/>
                <a:cs typeface="Arial" charset="0"/>
              </a:rPr>
              <a:t>precipitations reactions</a:t>
            </a:r>
          </a:p>
          <a:p>
            <a:pPr lvl="1"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smtClean="0">
                <a:solidFill>
                  <a:srgbClr val="FF9900"/>
                </a:solidFill>
                <a:latin typeface="Arial" charset="0"/>
                <a:cs typeface="Arial" charset="0"/>
              </a:rPr>
              <a:t>acid-base reactions</a:t>
            </a:r>
          </a:p>
          <a:p>
            <a:pPr lvl="1">
              <a:spcAft>
                <a:spcPts val="1200"/>
              </a:spcAft>
              <a:buFont typeface="Wingdings" pitchFamily="2" charset="2"/>
              <a:buChar char="§"/>
            </a:pPr>
            <a:r>
              <a:rPr lang="de-DE" sz="2400" smtClean="0">
                <a:solidFill>
                  <a:schemeClr val="tx2"/>
                </a:solidFill>
                <a:latin typeface="Arial" charset="0"/>
                <a:cs typeface="Arial" charset="0"/>
              </a:rPr>
              <a:t>redox reactions</a:t>
            </a:r>
            <a:endParaRPr lang="de-DE" sz="2000" smtClean="0">
              <a:latin typeface="Arial" charset="0"/>
              <a:cs typeface="Arial" charset="0"/>
            </a:endParaRPr>
          </a:p>
          <a:p>
            <a:pPr marL="346075" indent="-346075">
              <a:spcAft>
                <a:spcPts val="600"/>
              </a:spcAft>
              <a:buFont typeface="Wingdings" pitchFamily="2" charset="2"/>
              <a:buChar char="Ø"/>
            </a:pPr>
            <a:r>
              <a:rPr lang="de-DE" sz="2800" smtClean="0">
                <a:latin typeface="Arial" charset="0"/>
                <a:cs typeface="Arial" charset="0"/>
              </a:rPr>
              <a:t>We begin with </a:t>
            </a:r>
            <a:r>
              <a:rPr lang="de-DE" sz="2800" b="1" i="1" smtClean="0">
                <a:latin typeface="Arial" charset="0"/>
                <a:cs typeface="Arial" charset="0"/>
              </a:rPr>
              <a:t>general properties of aqueous solutions</a:t>
            </a:r>
            <a:r>
              <a:rPr lang="de-DE" sz="2800" smtClean="0">
                <a:latin typeface="Arial" charset="0"/>
                <a:cs typeface="Arial" charset="0"/>
              </a:rPr>
              <a:t>.</a:t>
            </a:r>
            <a:endParaRPr lang="en-GB" sz="2800" smtClean="0">
              <a:latin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013DBEA-18CD-4806-A679-15E9F320E18D}" type="slidenum">
              <a:rPr lang="en-US" sz="1400">
                <a:latin typeface="Times New Roman" pitchFamily="18" charset="0"/>
              </a:rPr>
              <a:pPr/>
              <a:t>2</a:t>
            </a:fld>
            <a:endParaRPr lang="en-US" sz="1400"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ECAFE06-47E6-4DDA-A3AF-4B87FF26C508}" type="slidenum">
              <a:rPr lang="en-US" sz="1400">
                <a:latin typeface="Times New Roman" pitchFamily="18" charset="0"/>
              </a:rPr>
              <a:pPr/>
              <a:t>20</a:t>
            </a:fld>
            <a:endParaRPr lang="en-US" sz="1400">
              <a:latin typeface="Times New Roman" pitchFamily="18" charset="0"/>
            </a:endParaRPr>
          </a:p>
        </p:txBody>
      </p:sp>
      <p:pic>
        <p:nvPicPr>
          <p:cNvPr id="26627" name="Picture 2" descr="04_p123midd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777"/>
          <a:stretch>
            <a:fillRect/>
          </a:stretch>
        </p:blipFill>
        <p:spPr bwMode="auto">
          <a:xfrm>
            <a:off x="838200" y="1066800"/>
            <a:ext cx="73152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3"/>
          <p:cNvSpPr txBox="1">
            <a:spLocks noChangeArrowheads="1"/>
          </p:cNvSpPr>
          <p:nvPr/>
        </p:nvSpPr>
        <p:spPr bwMode="auto">
          <a:xfrm>
            <a:off x="1392238" y="141288"/>
            <a:ext cx="63944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b="1" i="1"/>
              <a:t>Hydronium ion</a:t>
            </a:r>
            <a:r>
              <a:rPr lang="en-US" sz="2800"/>
              <a:t>, hydrated proton, H</a:t>
            </a:r>
            <a:r>
              <a:rPr lang="en-US" sz="2800" baseline="-25000"/>
              <a:t>3</a:t>
            </a:r>
            <a:r>
              <a:rPr lang="en-US" sz="2800"/>
              <a:t>O</a:t>
            </a:r>
            <a:r>
              <a:rPr lang="en-US" sz="2800" baseline="30000"/>
              <a:t>+</a:t>
            </a:r>
            <a:endParaRPr lang="en-US" sz="2800" b="1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ACDB5B0A-E85F-468E-A3A7-B99DC9EDE21B}" type="slidenum">
              <a:rPr lang="en-US" sz="1400">
                <a:latin typeface="Times New Roman" pitchFamily="18" charset="0"/>
              </a:rPr>
              <a:pPr/>
              <a:t>21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1544638" y="860425"/>
            <a:ext cx="6340475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160000"/>
              </a:lnSpc>
            </a:pPr>
            <a:r>
              <a:rPr lang="en-US" sz="2800"/>
              <a:t>A </a:t>
            </a:r>
            <a:r>
              <a:rPr lang="en-US" sz="2800" b="1" i="1"/>
              <a:t>Br</a:t>
            </a:r>
            <a:r>
              <a:rPr lang="en-US" sz="2800" b="1" i="1">
                <a:cs typeface="Times New Roman" pitchFamily="18" charset="0"/>
              </a:rPr>
              <a:t>ø</a:t>
            </a:r>
            <a:r>
              <a:rPr lang="en-US" sz="2800" b="1" i="1"/>
              <a:t>nsted </a:t>
            </a:r>
            <a:r>
              <a:rPr lang="en-US" sz="2800" b="1" i="1">
                <a:solidFill>
                  <a:srgbClr val="FF0000"/>
                </a:solidFill>
              </a:rPr>
              <a:t>acid</a:t>
            </a:r>
            <a:r>
              <a:rPr lang="en-US" sz="2800"/>
              <a:t> is a proton donor.</a:t>
            </a:r>
          </a:p>
          <a:p>
            <a:pPr algn="l" eaLnBrk="1" hangingPunct="1"/>
            <a:r>
              <a:rPr lang="en-US" sz="2800"/>
              <a:t>A </a:t>
            </a:r>
            <a:r>
              <a:rPr lang="en-US" sz="2800" b="1" i="1"/>
              <a:t>Br</a:t>
            </a:r>
            <a:r>
              <a:rPr lang="en-US" sz="2800" b="1" i="1">
                <a:cs typeface="Times New Roman" pitchFamily="18" charset="0"/>
              </a:rPr>
              <a:t>ø</a:t>
            </a:r>
            <a:r>
              <a:rPr lang="en-US" sz="2800" b="1" i="1"/>
              <a:t>nsted </a:t>
            </a:r>
            <a:r>
              <a:rPr lang="en-US" sz="2800" b="1" i="1">
                <a:solidFill>
                  <a:schemeClr val="accent2"/>
                </a:solidFill>
              </a:rPr>
              <a:t>base</a:t>
            </a:r>
            <a:r>
              <a:rPr lang="en-US" sz="2800"/>
              <a:t> is a proton acceptor.</a:t>
            </a:r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3103563" y="4495800"/>
            <a:ext cx="744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>
                <a:solidFill>
                  <a:srgbClr val="FF0000"/>
                </a:solidFill>
              </a:rPr>
              <a:t>acid</a:t>
            </a:r>
          </a:p>
        </p:txBody>
      </p:sp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720725" y="4495800"/>
            <a:ext cx="846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>
                <a:solidFill>
                  <a:schemeClr val="accent2"/>
                </a:solidFill>
              </a:rPr>
              <a:t>base</a:t>
            </a:r>
          </a:p>
        </p:txBody>
      </p:sp>
      <p:sp>
        <p:nvSpPr>
          <p:cNvPr id="50182" name="Text Box 6"/>
          <p:cNvSpPr txBox="1">
            <a:spLocks noChangeArrowheads="1"/>
          </p:cNvSpPr>
          <p:nvPr/>
        </p:nvSpPr>
        <p:spPr bwMode="auto">
          <a:xfrm>
            <a:off x="5945188" y="4495800"/>
            <a:ext cx="744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>
                <a:solidFill>
                  <a:srgbClr val="FF0000"/>
                </a:solidFill>
              </a:rPr>
              <a:t>acid</a:t>
            </a:r>
          </a:p>
        </p:txBody>
      </p:sp>
      <p:sp>
        <p:nvSpPr>
          <p:cNvPr id="50183" name="Text Box 7"/>
          <p:cNvSpPr txBox="1">
            <a:spLocks noChangeArrowheads="1"/>
          </p:cNvSpPr>
          <p:nvPr/>
        </p:nvSpPr>
        <p:spPr bwMode="auto">
          <a:xfrm>
            <a:off x="7834313" y="4495800"/>
            <a:ext cx="846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>
                <a:solidFill>
                  <a:schemeClr val="accent2"/>
                </a:solidFill>
              </a:rPr>
              <a:t>base</a:t>
            </a:r>
          </a:p>
        </p:txBody>
      </p:sp>
      <p:sp>
        <p:nvSpPr>
          <p:cNvPr id="50184" name="Text Box 8"/>
          <p:cNvSpPr txBox="1">
            <a:spLocks noChangeArrowheads="1"/>
          </p:cNvSpPr>
          <p:nvPr/>
        </p:nvSpPr>
        <p:spPr bwMode="auto">
          <a:xfrm>
            <a:off x="381000" y="5253038"/>
            <a:ext cx="8610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2800"/>
              <a:t>A Br</a:t>
            </a:r>
            <a:r>
              <a:rPr lang="en-US" sz="2800">
                <a:cs typeface="Times New Roman" pitchFamily="18" charset="0"/>
              </a:rPr>
              <a:t>ø</a:t>
            </a:r>
            <a:r>
              <a:rPr lang="en-US" sz="2800"/>
              <a:t>nsted </a:t>
            </a:r>
            <a:r>
              <a:rPr lang="en-US" sz="2800">
                <a:solidFill>
                  <a:srgbClr val="FF0000"/>
                </a:solidFill>
              </a:rPr>
              <a:t>acid</a:t>
            </a:r>
            <a:r>
              <a:rPr lang="en-US" sz="2800"/>
              <a:t> must contain at least one ionizable proton!</a:t>
            </a:r>
          </a:p>
        </p:txBody>
      </p:sp>
      <p:pic>
        <p:nvPicPr>
          <p:cNvPr id="50188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6700" y="2114550"/>
            <a:ext cx="876300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85800" y="0"/>
            <a:ext cx="7772400" cy="838200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3200" kern="0" dirty="0">
                <a:solidFill>
                  <a:srgbClr val="9900CC"/>
                </a:solidFill>
                <a:ea typeface="+mj-ea"/>
                <a:cs typeface="+mj-cs"/>
              </a:rPr>
              <a:t> </a:t>
            </a:r>
            <a:r>
              <a:rPr lang="en-US" sz="3200" dirty="0" err="1">
                <a:solidFill>
                  <a:srgbClr val="9900CC"/>
                </a:solidFill>
              </a:rPr>
              <a:t>Br</a:t>
            </a:r>
            <a:r>
              <a:rPr lang="en-US" sz="3200" dirty="0" err="1">
                <a:solidFill>
                  <a:srgbClr val="9900CC"/>
                </a:solidFill>
                <a:cs typeface="Times New Roman" pitchFamily="18" charset="0"/>
              </a:rPr>
              <a:t>ø</a:t>
            </a:r>
            <a:r>
              <a:rPr lang="en-US" sz="3200" dirty="0" err="1">
                <a:solidFill>
                  <a:srgbClr val="9900CC"/>
                </a:solidFill>
              </a:rPr>
              <a:t>nsted</a:t>
            </a:r>
            <a:r>
              <a:rPr lang="en-US" sz="3200" dirty="0">
                <a:solidFill>
                  <a:srgbClr val="9900CC"/>
                </a:solidFill>
              </a:rPr>
              <a:t> </a:t>
            </a:r>
            <a:r>
              <a:rPr lang="en-US" sz="3200" kern="0" dirty="0">
                <a:solidFill>
                  <a:srgbClr val="9900CC"/>
                </a:solidFill>
                <a:ea typeface="+mj-ea"/>
                <a:cs typeface="+mj-cs"/>
              </a:rPr>
              <a:t>Acid &amp; Base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/>
      <p:bldP spid="50180" grpId="0" autoUpdateAnimBg="0"/>
      <p:bldP spid="50181" grpId="0" autoUpdateAnimBg="0"/>
      <p:bldP spid="50182" grpId="0" autoUpdateAnimBg="0"/>
      <p:bldP spid="50183" grpId="0" autoUpdateAnimBg="0"/>
      <p:bldP spid="5018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223BF3D1-A04A-4A22-83CA-AD5BA1C03497}" type="slidenum">
              <a:rPr lang="en-US" sz="1400">
                <a:latin typeface="Times New Roman" pitchFamily="18" charset="0"/>
              </a:rPr>
              <a:pPr/>
              <a:t>22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33795" name="Text Box 2"/>
          <p:cNvSpPr txBox="1">
            <a:spLocks noChangeArrowheads="1"/>
          </p:cNvSpPr>
          <p:nvPr/>
        </p:nvSpPr>
        <p:spPr bwMode="auto">
          <a:xfrm>
            <a:off x="152400" y="739775"/>
            <a:ext cx="30527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 b="1" i="1"/>
              <a:t>Monoprotic</a:t>
            </a:r>
            <a:r>
              <a:rPr lang="en-US" sz="2800"/>
              <a:t> acids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25475" y="1249363"/>
            <a:ext cx="2578100" cy="457200"/>
            <a:chOff x="806" y="553"/>
            <a:chExt cx="1624" cy="288"/>
          </a:xfrm>
        </p:grpSpPr>
        <p:sp>
          <p:nvSpPr>
            <p:cNvPr id="28715" name="Text Box 4"/>
            <p:cNvSpPr txBox="1">
              <a:spLocks noChangeArrowheads="1"/>
            </p:cNvSpPr>
            <p:nvPr/>
          </p:nvSpPr>
          <p:spPr bwMode="auto">
            <a:xfrm>
              <a:off x="806" y="553"/>
              <a:ext cx="1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/>
                <a:t>HCl          H</a:t>
              </a:r>
              <a:r>
                <a:rPr lang="en-US" baseline="30000"/>
                <a:t>+</a:t>
              </a:r>
              <a:r>
                <a:rPr lang="en-US"/>
                <a:t> + Cl</a:t>
              </a:r>
              <a:r>
                <a:rPr lang="en-US" baseline="30000"/>
                <a:t>-</a:t>
              </a:r>
              <a:endParaRPr lang="en-US"/>
            </a:p>
          </p:txBody>
        </p:sp>
        <p:sp>
          <p:nvSpPr>
            <p:cNvPr id="28716" name="Line 5"/>
            <p:cNvSpPr>
              <a:spLocks noChangeShapeType="1"/>
            </p:cNvSpPr>
            <p:nvPr/>
          </p:nvSpPr>
          <p:spPr bwMode="auto">
            <a:xfrm>
              <a:off x="1242" y="701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625475" y="1762125"/>
            <a:ext cx="3140075" cy="457200"/>
            <a:chOff x="816" y="863"/>
            <a:chExt cx="1978" cy="288"/>
          </a:xfrm>
        </p:grpSpPr>
        <p:sp>
          <p:nvSpPr>
            <p:cNvPr id="28713" name="Text Box 7"/>
            <p:cNvSpPr txBox="1">
              <a:spLocks noChangeArrowheads="1"/>
            </p:cNvSpPr>
            <p:nvPr/>
          </p:nvSpPr>
          <p:spPr bwMode="auto">
            <a:xfrm>
              <a:off x="816" y="863"/>
              <a:ext cx="197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/>
                <a:t>HNO</a:t>
              </a:r>
              <a:r>
                <a:rPr lang="en-US" baseline="-25000"/>
                <a:t>3</a:t>
              </a:r>
              <a:r>
                <a:rPr lang="en-US"/>
                <a:t>          H</a:t>
              </a:r>
              <a:r>
                <a:rPr lang="en-US" baseline="30000"/>
                <a:t>+</a:t>
              </a:r>
              <a:r>
                <a:rPr lang="en-US"/>
                <a:t> + NO</a:t>
              </a:r>
              <a:r>
                <a:rPr lang="en-US" baseline="-25000"/>
                <a:t>3</a:t>
              </a:r>
              <a:r>
                <a:rPr lang="en-US" baseline="30000"/>
                <a:t>-</a:t>
              </a:r>
              <a:endParaRPr lang="en-US"/>
            </a:p>
          </p:txBody>
        </p:sp>
        <p:sp>
          <p:nvSpPr>
            <p:cNvPr id="28714" name="Line 8"/>
            <p:cNvSpPr>
              <a:spLocks noChangeShapeType="1"/>
            </p:cNvSpPr>
            <p:nvPr/>
          </p:nvSpPr>
          <p:spPr bwMode="auto">
            <a:xfrm>
              <a:off x="1413" y="1009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625475" y="2274888"/>
            <a:ext cx="4495800" cy="457200"/>
            <a:chOff x="394" y="1151"/>
            <a:chExt cx="2832" cy="288"/>
          </a:xfrm>
        </p:grpSpPr>
        <p:sp>
          <p:nvSpPr>
            <p:cNvPr id="28709" name="Text Box 10"/>
            <p:cNvSpPr txBox="1">
              <a:spLocks noChangeArrowheads="1"/>
            </p:cNvSpPr>
            <p:nvPr/>
          </p:nvSpPr>
          <p:spPr bwMode="auto">
            <a:xfrm>
              <a:off x="394" y="1151"/>
              <a:ext cx="28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/>
                <a:t>CH</a:t>
              </a:r>
              <a:r>
                <a:rPr lang="en-US" baseline="-25000"/>
                <a:t>3</a:t>
              </a:r>
              <a:r>
                <a:rPr lang="en-US"/>
                <a:t>COOH          H</a:t>
              </a:r>
              <a:r>
                <a:rPr lang="en-US" baseline="30000"/>
                <a:t>+</a:t>
              </a:r>
              <a:r>
                <a:rPr lang="en-US"/>
                <a:t> + CH</a:t>
              </a:r>
              <a:r>
                <a:rPr lang="en-US" baseline="-25000"/>
                <a:t>3</a:t>
              </a:r>
              <a:r>
                <a:rPr lang="en-US"/>
                <a:t>COO</a:t>
              </a:r>
              <a:r>
                <a:rPr lang="en-US" baseline="30000"/>
                <a:t>-</a:t>
              </a:r>
              <a:endParaRPr lang="en-US"/>
            </a:p>
          </p:txBody>
        </p:sp>
        <p:grpSp>
          <p:nvGrpSpPr>
            <p:cNvPr id="28710" name="Group 43"/>
            <p:cNvGrpSpPr>
              <a:grpSpLocks/>
            </p:cNvGrpSpPr>
            <p:nvPr/>
          </p:nvGrpSpPr>
          <p:grpSpPr bwMode="auto">
            <a:xfrm>
              <a:off x="1461" y="1259"/>
              <a:ext cx="357" cy="69"/>
              <a:chOff x="1461" y="1259"/>
              <a:chExt cx="357" cy="69"/>
            </a:xfrm>
          </p:grpSpPr>
          <p:sp>
            <p:nvSpPr>
              <p:cNvPr id="28711" name="Line 11"/>
              <p:cNvSpPr>
                <a:spLocks noChangeShapeType="1"/>
              </p:cNvSpPr>
              <p:nvPr/>
            </p:nvSpPr>
            <p:spPr bwMode="auto">
              <a:xfrm>
                <a:off x="1482" y="1259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28712" name="Line 12"/>
              <p:cNvSpPr>
                <a:spLocks noChangeShapeType="1"/>
              </p:cNvSpPr>
              <p:nvPr/>
            </p:nvSpPr>
            <p:spPr bwMode="auto">
              <a:xfrm flipH="1">
                <a:off x="1461" y="1328"/>
                <a:ext cx="33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51213" name="Text Box 13"/>
          <p:cNvSpPr txBox="1">
            <a:spLocks noChangeArrowheads="1"/>
          </p:cNvSpPr>
          <p:nvPr/>
        </p:nvSpPr>
        <p:spPr bwMode="auto">
          <a:xfrm>
            <a:off x="5375275" y="1279525"/>
            <a:ext cx="3540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000"/>
              <a:t>Strong electrolyte, strong acid</a:t>
            </a:r>
          </a:p>
        </p:txBody>
      </p:sp>
      <p:sp>
        <p:nvSpPr>
          <p:cNvPr id="51214" name="Text Box 14"/>
          <p:cNvSpPr txBox="1">
            <a:spLocks noChangeArrowheads="1"/>
          </p:cNvSpPr>
          <p:nvPr/>
        </p:nvSpPr>
        <p:spPr bwMode="auto">
          <a:xfrm>
            <a:off x="5375275" y="1792288"/>
            <a:ext cx="3540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000"/>
              <a:t>Strong electrolyte, strong acid</a:t>
            </a:r>
          </a:p>
        </p:txBody>
      </p:sp>
      <p:sp>
        <p:nvSpPr>
          <p:cNvPr id="51215" name="Text Box 15"/>
          <p:cNvSpPr txBox="1">
            <a:spLocks noChangeArrowheads="1"/>
          </p:cNvSpPr>
          <p:nvPr/>
        </p:nvSpPr>
        <p:spPr bwMode="auto">
          <a:xfrm>
            <a:off x="5375275" y="2305050"/>
            <a:ext cx="3330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000"/>
              <a:t>Weak electrolyte, weak acid</a:t>
            </a:r>
          </a:p>
        </p:txBody>
      </p:sp>
      <p:sp>
        <p:nvSpPr>
          <p:cNvPr id="51216" name="Text Box 16"/>
          <p:cNvSpPr txBox="1">
            <a:spLocks noChangeArrowheads="1"/>
          </p:cNvSpPr>
          <p:nvPr/>
        </p:nvSpPr>
        <p:spPr bwMode="auto">
          <a:xfrm>
            <a:off x="168275" y="2847975"/>
            <a:ext cx="2459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 b="1" i="1"/>
              <a:t>Diprotic</a:t>
            </a:r>
            <a:r>
              <a:rPr lang="en-US" sz="2800"/>
              <a:t> acids</a:t>
            </a:r>
          </a:p>
        </p:txBody>
      </p: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625475" y="3367088"/>
            <a:ext cx="3438525" cy="457200"/>
            <a:chOff x="480" y="1775"/>
            <a:chExt cx="2166" cy="288"/>
          </a:xfrm>
        </p:grpSpPr>
        <p:sp>
          <p:nvSpPr>
            <p:cNvPr id="28707" name="Text Box 18"/>
            <p:cNvSpPr txBox="1">
              <a:spLocks noChangeArrowheads="1"/>
            </p:cNvSpPr>
            <p:nvPr/>
          </p:nvSpPr>
          <p:spPr bwMode="auto">
            <a:xfrm>
              <a:off x="480" y="1775"/>
              <a:ext cx="216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/>
                <a:t>H</a:t>
              </a:r>
              <a:r>
                <a:rPr lang="en-US" baseline="-25000"/>
                <a:t>2</a:t>
              </a:r>
              <a:r>
                <a:rPr lang="en-US"/>
                <a:t>SO</a:t>
              </a:r>
              <a:r>
                <a:rPr lang="en-US" baseline="-25000"/>
                <a:t>4</a:t>
              </a:r>
              <a:r>
                <a:rPr lang="en-US"/>
                <a:t>          H</a:t>
              </a:r>
              <a:r>
                <a:rPr lang="en-US" baseline="30000"/>
                <a:t>+</a:t>
              </a:r>
              <a:r>
                <a:rPr lang="en-US"/>
                <a:t> + HSO</a:t>
              </a:r>
              <a:r>
                <a:rPr lang="en-US" baseline="-25000"/>
                <a:t>4</a:t>
              </a:r>
              <a:r>
                <a:rPr lang="en-US" baseline="30000"/>
                <a:t>-</a:t>
              </a:r>
              <a:endParaRPr lang="en-US"/>
            </a:p>
          </p:txBody>
        </p:sp>
        <p:sp>
          <p:nvSpPr>
            <p:cNvPr id="28708" name="Line 19"/>
            <p:cNvSpPr>
              <a:spLocks noChangeShapeType="1"/>
            </p:cNvSpPr>
            <p:nvPr/>
          </p:nvSpPr>
          <p:spPr bwMode="auto">
            <a:xfrm>
              <a:off x="1162" y="1935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625475" y="3900488"/>
            <a:ext cx="3286125" cy="457200"/>
            <a:chOff x="480" y="2063"/>
            <a:chExt cx="2070" cy="288"/>
          </a:xfrm>
        </p:grpSpPr>
        <p:sp>
          <p:nvSpPr>
            <p:cNvPr id="28704" name="Text Box 21"/>
            <p:cNvSpPr txBox="1">
              <a:spLocks noChangeArrowheads="1"/>
            </p:cNvSpPr>
            <p:nvPr/>
          </p:nvSpPr>
          <p:spPr bwMode="auto">
            <a:xfrm>
              <a:off x="480" y="2063"/>
              <a:ext cx="20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/>
                <a:t>HSO</a:t>
              </a:r>
              <a:r>
                <a:rPr lang="en-US" baseline="-25000"/>
                <a:t>4</a:t>
              </a:r>
              <a:r>
                <a:rPr lang="en-US" baseline="30000"/>
                <a:t>-</a:t>
              </a:r>
              <a:r>
                <a:rPr lang="en-US"/>
                <a:t>          H</a:t>
              </a:r>
              <a:r>
                <a:rPr lang="en-US" baseline="30000"/>
                <a:t>+</a:t>
              </a:r>
              <a:r>
                <a:rPr lang="en-US"/>
                <a:t> + SO</a:t>
              </a:r>
              <a:r>
                <a:rPr lang="en-US" baseline="-25000"/>
                <a:t>4</a:t>
              </a:r>
              <a:r>
                <a:rPr lang="en-US" baseline="30000"/>
                <a:t>2-</a:t>
              </a:r>
              <a:endParaRPr lang="en-US"/>
            </a:p>
          </p:txBody>
        </p:sp>
        <p:sp>
          <p:nvSpPr>
            <p:cNvPr id="28705" name="Line 22"/>
            <p:cNvSpPr>
              <a:spLocks noChangeShapeType="1"/>
            </p:cNvSpPr>
            <p:nvPr/>
          </p:nvSpPr>
          <p:spPr bwMode="auto">
            <a:xfrm>
              <a:off x="1132" y="2181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28706" name="Line 23"/>
            <p:cNvSpPr>
              <a:spLocks noChangeShapeType="1"/>
            </p:cNvSpPr>
            <p:nvPr/>
          </p:nvSpPr>
          <p:spPr bwMode="auto">
            <a:xfrm flipH="1">
              <a:off x="1111" y="225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51224" name="Text Box 24"/>
          <p:cNvSpPr txBox="1">
            <a:spLocks noChangeArrowheads="1"/>
          </p:cNvSpPr>
          <p:nvPr/>
        </p:nvSpPr>
        <p:spPr bwMode="auto">
          <a:xfrm>
            <a:off x="5375275" y="3427413"/>
            <a:ext cx="3540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000"/>
              <a:t>Strong electrolyte, strong acid</a:t>
            </a:r>
          </a:p>
        </p:txBody>
      </p:sp>
      <p:sp>
        <p:nvSpPr>
          <p:cNvPr id="51225" name="Text Box 25"/>
          <p:cNvSpPr txBox="1">
            <a:spLocks noChangeArrowheads="1"/>
          </p:cNvSpPr>
          <p:nvPr/>
        </p:nvSpPr>
        <p:spPr bwMode="auto">
          <a:xfrm>
            <a:off x="5375275" y="3960813"/>
            <a:ext cx="3330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000"/>
              <a:t>Weak electrolyte, weak acid</a:t>
            </a:r>
          </a:p>
        </p:txBody>
      </p:sp>
      <p:sp>
        <p:nvSpPr>
          <p:cNvPr id="51226" name="Text Box 26"/>
          <p:cNvSpPr txBox="1">
            <a:spLocks noChangeArrowheads="1"/>
          </p:cNvSpPr>
          <p:nvPr/>
        </p:nvSpPr>
        <p:spPr bwMode="auto">
          <a:xfrm>
            <a:off x="168275" y="4413250"/>
            <a:ext cx="2557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 b="1" i="1"/>
              <a:t>Triprotic</a:t>
            </a:r>
            <a:r>
              <a:rPr lang="en-US" sz="2800"/>
              <a:t> acids</a:t>
            </a:r>
          </a:p>
        </p:txBody>
      </p:sp>
      <p:grpSp>
        <p:nvGrpSpPr>
          <p:cNvPr id="8" name="Group 45"/>
          <p:cNvGrpSpPr>
            <a:grpSpLocks/>
          </p:cNvGrpSpPr>
          <p:nvPr/>
        </p:nvGrpSpPr>
        <p:grpSpPr bwMode="auto">
          <a:xfrm>
            <a:off x="625475" y="4932363"/>
            <a:ext cx="3551238" cy="457200"/>
            <a:chOff x="394" y="3072"/>
            <a:chExt cx="2237" cy="288"/>
          </a:xfrm>
        </p:grpSpPr>
        <p:sp>
          <p:nvSpPr>
            <p:cNvPr id="28701" name="Text Box 28"/>
            <p:cNvSpPr txBox="1">
              <a:spLocks noChangeArrowheads="1"/>
            </p:cNvSpPr>
            <p:nvPr/>
          </p:nvSpPr>
          <p:spPr bwMode="auto">
            <a:xfrm>
              <a:off x="394" y="3072"/>
              <a:ext cx="223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/>
                <a:t>H</a:t>
              </a:r>
              <a:r>
                <a:rPr lang="en-US" baseline="-25000"/>
                <a:t>3</a:t>
              </a:r>
              <a:r>
                <a:rPr lang="en-US"/>
                <a:t>PO</a:t>
              </a:r>
              <a:r>
                <a:rPr lang="en-US" baseline="-25000"/>
                <a:t>4</a:t>
              </a:r>
              <a:r>
                <a:rPr lang="en-US"/>
                <a:t>          H</a:t>
              </a:r>
              <a:r>
                <a:rPr lang="en-US" baseline="30000"/>
                <a:t>+</a:t>
              </a:r>
              <a:r>
                <a:rPr lang="en-US"/>
                <a:t> + H</a:t>
              </a:r>
              <a:r>
                <a:rPr lang="en-US" baseline="-25000"/>
                <a:t>2</a:t>
              </a:r>
              <a:r>
                <a:rPr lang="en-US"/>
                <a:t>PO</a:t>
              </a:r>
              <a:r>
                <a:rPr lang="en-US" baseline="-25000"/>
                <a:t>4</a:t>
              </a:r>
              <a:r>
                <a:rPr lang="en-US" baseline="30000"/>
                <a:t>-</a:t>
              </a:r>
              <a:endParaRPr lang="en-US"/>
            </a:p>
          </p:txBody>
        </p:sp>
        <p:sp>
          <p:nvSpPr>
            <p:cNvPr id="28702" name="Line 29"/>
            <p:cNvSpPr>
              <a:spLocks noChangeShapeType="1"/>
            </p:cNvSpPr>
            <p:nvPr/>
          </p:nvSpPr>
          <p:spPr bwMode="auto">
            <a:xfrm>
              <a:off x="1159" y="319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28703" name="Line 30"/>
            <p:cNvSpPr>
              <a:spLocks noChangeShapeType="1"/>
            </p:cNvSpPr>
            <p:nvPr/>
          </p:nvSpPr>
          <p:spPr bwMode="auto">
            <a:xfrm flipH="1">
              <a:off x="1138" y="3259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9" name="Group 46"/>
          <p:cNvGrpSpPr>
            <a:grpSpLocks/>
          </p:cNvGrpSpPr>
          <p:nvPr/>
        </p:nvGrpSpPr>
        <p:grpSpPr bwMode="auto">
          <a:xfrm>
            <a:off x="625475" y="5381625"/>
            <a:ext cx="3619500" cy="457200"/>
            <a:chOff x="394" y="3355"/>
            <a:chExt cx="2280" cy="288"/>
          </a:xfrm>
        </p:grpSpPr>
        <p:sp>
          <p:nvSpPr>
            <p:cNvPr id="28698" name="Text Box 32"/>
            <p:cNvSpPr txBox="1">
              <a:spLocks noChangeArrowheads="1"/>
            </p:cNvSpPr>
            <p:nvPr/>
          </p:nvSpPr>
          <p:spPr bwMode="auto">
            <a:xfrm>
              <a:off x="394" y="3355"/>
              <a:ext cx="22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/>
                <a:t>H</a:t>
              </a:r>
              <a:r>
                <a:rPr lang="en-US" baseline="-25000"/>
                <a:t>2</a:t>
              </a:r>
              <a:r>
                <a:rPr lang="en-US"/>
                <a:t>PO</a:t>
              </a:r>
              <a:r>
                <a:rPr lang="en-US" baseline="-25000"/>
                <a:t>4</a:t>
              </a:r>
              <a:r>
                <a:rPr lang="en-US" baseline="30000"/>
                <a:t>-</a:t>
              </a:r>
              <a:r>
                <a:rPr lang="en-US"/>
                <a:t>          H</a:t>
              </a:r>
              <a:r>
                <a:rPr lang="en-US" baseline="30000"/>
                <a:t>+</a:t>
              </a:r>
              <a:r>
                <a:rPr lang="en-US"/>
                <a:t> + HPO</a:t>
              </a:r>
              <a:r>
                <a:rPr lang="en-US" baseline="-25000"/>
                <a:t>4</a:t>
              </a:r>
              <a:r>
                <a:rPr lang="en-US" baseline="30000"/>
                <a:t>2-</a:t>
              </a:r>
              <a:endParaRPr lang="en-US"/>
            </a:p>
          </p:txBody>
        </p:sp>
        <p:sp>
          <p:nvSpPr>
            <p:cNvPr id="28699" name="Line 33"/>
            <p:cNvSpPr>
              <a:spLocks noChangeShapeType="1"/>
            </p:cNvSpPr>
            <p:nvPr/>
          </p:nvSpPr>
          <p:spPr bwMode="auto">
            <a:xfrm>
              <a:off x="1159" y="3473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28700" name="Line 34"/>
            <p:cNvSpPr>
              <a:spLocks noChangeShapeType="1"/>
            </p:cNvSpPr>
            <p:nvPr/>
          </p:nvSpPr>
          <p:spPr bwMode="auto">
            <a:xfrm flipH="1">
              <a:off x="1138" y="354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10" name="Group 47"/>
          <p:cNvGrpSpPr>
            <a:grpSpLocks/>
          </p:cNvGrpSpPr>
          <p:nvPr/>
        </p:nvGrpSpPr>
        <p:grpSpPr bwMode="auto">
          <a:xfrm>
            <a:off x="625475" y="5800725"/>
            <a:ext cx="3398838" cy="457200"/>
            <a:chOff x="394" y="3619"/>
            <a:chExt cx="2141" cy="288"/>
          </a:xfrm>
        </p:grpSpPr>
        <p:sp>
          <p:nvSpPr>
            <p:cNvPr id="28695" name="Text Box 36"/>
            <p:cNvSpPr txBox="1">
              <a:spLocks noChangeArrowheads="1"/>
            </p:cNvSpPr>
            <p:nvPr/>
          </p:nvSpPr>
          <p:spPr bwMode="auto">
            <a:xfrm>
              <a:off x="394" y="3619"/>
              <a:ext cx="214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/>
                <a:t>HPO</a:t>
              </a:r>
              <a:r>
                <a:rPr lang="en-US" baseline="-25000"/>
                <a:t>4</a:t>
              </a:r>
              <a:r>
                <a:rPr lang="en-US" baseline="30000"/>
                <a:t>2-</a:t>
              </a:r>
              <a:r>
                <a:rPr lang="en-US"/>
                <a:t>          H</a:t>
              </a:r>
              <a:r>
                <a:rPr lang="en-US" baseline="30000"/>
                <a:t>+</a:t>
              </a:r>
              <a:r>
                <a:rPr lang="en-US"/>
                <a:t> + PO</a:t>
              </a:r>
              <a:r>
                <a:rPr lang="en-US" baseline="-25000"/>
                <a:t>4</a:t>
              </a:r>
              <a:r>
                <a:rPr lang="en-US" baseline="30000"/>
                <a:t>3-</a:t>
              </a:r>
              <a:endParaRPr lang="en-US"/>
            </a:p>
          </p:txBody>
        </p:sp>
        <p:sp>
          <p:nvSpPr>
            <p:cNvPr id="28696" name="Line 37"/>
            <p:cNvSpPr>
              <a:spLocks noChangeShapeType="1"/>
            </p:cNvSpPr>
            <p:nvPr/>
          </p:nvSpPr>
          <p:spPr bwMode="auto">
            <a:xfrm>
              <a:off x="1159" y="3737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28697" name="Line 38"/>
            <p:cNvSpPr>
              <a:spLocks noChangeShapeType="1"/>
            </p:cNvSpPr>
            <p:nvPr/>
          </p:nvSpPr>
          <p:spPr bwMode="auto">
            <a:xfrm flipH="1">
              <a:off x="1138" y="380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51239" name="Text Box 39"/>
          <p:cNvSpPr txBox="1">
            <a:spLocks noChangeArrowheads="1"/>
          </p:cNvSpPr>
          <p:nvPr/>
        </p:nvSpPr>
        <p:spPr bwMode="auto">
          <a:xfrm>
            <a:off x="5375275" y="4992688"/>
            <a:ext cx="3330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000"/>
              <a:t>Weak electrolyte, weak acid</a:t>
            </a:r>
          </a:p>
        </p:txBody>
      </p:sp>
      <p:sp>
        <p:nvSpPr>
          <p:cNvPr id="51240" name="Text Box 40"/>
          <p:cNvSpPr txBox="1">
            <a:spLocks noChangeArrowheads="1"/>
          </p:cNvSpPr>
          <p:nvPr/>
        </p:nvSpPr>
        <p:spPr bwMode="auto">
          <a:xfrm>
            <a:off x="5375275" y="5411788"/>
            <a:ext cx="3330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000"/>
              <a:t>Weak electrolyte, weak acid</a:t>
            </a:r>
          </a:p>
        </p:txBody>
      </p:sp>
      <p:sp>
        <p:nvSpPr>
          <p:cNvPr id="51241" name="Text Box 41"/>
          <p:cNvSpPr txBox="1">
            <a:spLocks noChangeArrowheads="1"/>
          </p:cNvSpPr>
          <p:nvPr/>
        </p:nvSpPr>
        <p:spPr bwMode="auto">
          <a:xfrm>
            <a:off x="5375275" y="5830888"/>
            <a:ext cx="3330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000"/>
              <a:t>Weak electrolyte, weak acid</a:t>
            </a:r>
          </a:p>
        </p:txBody>
      </p:sp>
      <p:sp>
        <p:nvSpPr>
          <p:cNvPr id="46" name="Rectangle 2"/>
          <p:cNvSpPr txBox="1">
            <a:spLocks noChangeArrowheads="1"/>
          </p:cNvSpPr>
          <p:nvPr/>
        </p:nvSpPr>
        <p:spPr>
          <a:xfrm>
            <a:off x="685800" y="0"/>
            <a:ext cx="7772400" cy="838200"/>
          </a:xfrm>
          <a:prstGeom prst="rect">
            <a:avLst/>
          </a:prstGeom>
        </p:spPr>
        <p:txBody>
          <a:bodyPr anchor="ctr"/>
          <a:lstStyle/>
          <a:p>
            <a:pPr>
              <a:defRPr/>
            </a:pPr>
            <a:r>
              <a:rPr lang="en-US" sz="3200" kern="0" dirty="0">
                <a:solidFill>
                  <a:srgbClr val="9900CC"/>
                </a:solidFill>
                <a:ea typeface="+mj-ea"/>
                <a:cs typeface="+mj-cs"/>
              </a:rPr>
              <a:t> Mono-, Di- &amp; </a:t>
            </a:r>
            <a:r>
              <a:rPr lang="en-US" sz="3200" kern="0" dirty="0" err="1">
                <a:solidFill>
                  <a:srgbClr val="9900CC"/>
                </a:solidFill>
                <a:ea typeface="+mj-ea"/>
                <a:cs typeface="+mj-cs"/>
              </a:rPr>
              <a:t>Triprotic</a:t>
            </a:r>
            <a:r>
              <a:rPr lang="en-US" sz="3200" dirty="0">
                <a:solidFill>
                  <a:srgbClr val="9900CC"/>
                </a:solidFill>
              </a:rPr>
              <a:t> </a:t>
            </a:r>
            <a:r>
              <a:rPr lang="en-US" sz="3200" kern="0" dirty="0">
                <a:solidFill>
                  <a:srgbClr val="9900CC"/>
                </a:solidFill>
                <a:ea typeface="+mj-ea"/>
                <a:cs typeface="+mj-cs"/>
              </a:rPr>
              <a:t>Acids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1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1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1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1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1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1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1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1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1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1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/>
      <p:bldP spid="51213" grpId="0" autoUpdateAnimBg="0"/>
      <p:bldP spid="51214" grpId="0" autoUpdateAnimBg="0"/>
      <p:bldP spid="51215" grpId="0" autoUpdateAnimBg="0"/>
      <p:bldP spid="51216" grpId="0" autoUpdateAnimBg="0"/>
      <p:bldP spid="51224" grpId="0" autoUpdateAnimBg="0"/>
      <p:bldP spid="51225" grpId="0" autoUpdateAnimBg="0"/>
      <p:bldP spid="51226" grpId="0" autoUpdateAnimBg="0"/>
      <p:bldP spid="51239" grpId="0" autoUpdateAnimBg="0"/>
      <p:bldP spid="51240" grpId="0" autoUpdateAnimBg="0"/>
      <p:bldP spid="51241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C477C7F-A737-4FF6-9363-FD08690D7832}" type="slidenum">
              <a:rPr lang="en-US" sz="1400">
                <a:latin typeface="Times New Roman" pitchFamily="18" charset="0"/>
              </a:rPr>
              <a:pPr/>
              <a:t>23</a:t>
            </a:fld>
            <a:endParaRPr lang="en-US" sz="1400">
              <a:latin typeface="Times New Roman" pitchFamily="18" charset="0"/>
            </a:endParaRPr>
          </a:p>
        </p:txBody>
      </p:sp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55950" y="152400"/>
            <a:ext cx="2863850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A5C68D6D-6EBF-492D-B731-71127D9B7126}" type="slidenum">
              <a:rPr lang="en-US" sz="1400">
                <a:latin typeface="Times New Roman" pitchFamily="18" charset="0"/>
              </a:rPr>
              <a:pPr/>
              <a:t>24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1143000" y="304800"/>
            <a:ext cx="7924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>
                <a:solidFill>
                  <a:schemeClr val="accent2"/>
                </a:solidFill>
              </a:rPr>
              <a:t>Identify each of the following as a Br</a:t>
            </a:r>
            <a:r>
              <a:rPr lang="en-US">
                <a:solidFill>
                  <a:schemeClr val="accent2"/>
                </a:solidFill>
                <a:cs typeface="Times New Roman" pitchFamily="18" charset="0"/>
              </a:rPr>
              <a:t>ø</a:t>
            </a:r>
            <a:r>
              <a:rPr lang="en-US">
                <a:solidFill>
                  <a:schemeClr val="accent2"/>
                </a:solidFill>
              </a:rPr>
              <a:t>nsted acid, base, or both. (a) HI, (b) CH</a:t>
            </a:r>
            <a:r>
              <a:rPr lang="en-US" baseline="-25000">
                <a:solidFill>
                  <a:schemeClr val="accent2"/>
                </a:solidFill>
              </a:rPr>
              <a:t>3</a:t>
            </a:r>
            <a:r>
              <a:rPr lang="en-US">
                <a:solidFill>
                  <a:schemeClr val="accent2"/>
                </a:solidFill>
              </a:rPr>
              <a:t>COO</a:t>
            </a:r>
            <a:r>
              <a:rPr lang="en-US" baseline="30000">
                <a:solidFill>
                  <a:schemeClr val="accent2"/>
                </a:solidFill>
                <a:sym typeface="Symbol" pitchFamily="18" charset="2"/>
              </a:rPr>
              <a:t></a:t>
            </a:r>
            <a:r>
              <a:rPr lang="en-US">
                <a:solidFill>
                  <a:schemeClr val="accent2"/>
                </a:solidFill>
              </a:rPr>
              <a:t>, (c) H</a:t>
            </a:r>
            <a:r>
              <a:rPr lang="en-US" baseline="-25000">
                <a:solidFill>
                  <a:schemeClr val="accent2"/>
                </a:solidFill>
              </a:rPr>
              <a:t>2</a:t>
            </a:r>
            <a:r>
              <a:rPr lang="en-US">
                <a:solidFill>
                  <a:schemeClr val="accent2"/>
                </a:solidFill>
              </a:rPr>
              <a:t>PO</a:t>
            </a:r>
            <a:r>
              <a:rPr lang="en-US" baseline="-25000">
                <a:solidFill>
                  <a:schemeClr val="accent2"/>
                </a:solidFill>
              </a:rPr>
              <a:t>4</a:t>
            </a:r>
            <a:r>
              <a:rPr lang="en-US" baseline="30000">
                <a:solidFill>
                  <a:schemeClr val="accent2"/>
                </a:solidFill>
                <a:sym typeface="Symbol" pitchFamily="18" charset="2"/>
              </a:rPr>
              <a:t></a:t>
            </a:r>
            <a:r>
              <a:rPr lang="en-US"/>
              <a:t>,</a:t>
            </a:r>
            <a:r>
              <a:rPr lang="en-US">
                <a:solidFill>
                  <a:schemeClr val="accent2"/>
                </a:solidFill>
              </a:rPr>
              <a:t> (d) HSO</a:t>
            </a:r>
            <a:r>
              <a:rPr lang="en-US" baseline="-25000">
                <a:solidFill>
                  <a:schemeClr val="accent2"/>
                </a:solidFill>
              </a:rPr>
              <a:t>4</a:t>
            </a:r>
            <a:r>
              <a:rPr lang="en-US" baseline="30000">
                <a:solidFill>
                  <a:schemeClr val="accent2"/>
                </a:solidFill>
                <a:sym typeface="Symbol" pitchFamily="18" charset="2"/>
              </a:rPr>
              <a:t></a:t>
            </a:r>
            <a:endParaRPr lang="en-US" baseline="30000">
              <a:solidFill>
                <a:schemeClr val="accent2"/>
              </a:solidFill>
            </a:endParaRPr>
          </a:p>
        </p:txBody>
      </p:sp>
      <p:sp>
        <p:nvSpPr>
          <p:cNvPr id="4101" name="Text Box 5"/>
          <p:cNvSpPr txBox="1">
            <a:spLocks noChangeArrowheads="1"/>
          </p:cNvSpPr>
          <p:nvPr/>
        </p:nvSpPr>
        <p:spPr bwMode="auto">
          <a:xfrm>
            <a:off x="3032125" y="979488"/>
            <a:ext cx="184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sz="2800"/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244475" y="1524000"/>
            <a:ext cx="4133850" cy="457200"/>
            <a:chOff x="213" y="1296"/>
            <a:chExt cx="2604" cy="288"/>
          </a:xfrm>
        </p:grpSpPr>
        <p:sp>
          <p:nvSpPr>
            <p:cNvPr id="4134" name="Text Box 7"/>
            <p:cNvSpPr txBox="1">
              <a:spLocks noChangeArrowheads="1"/>
            </p:cNvSpPr>
            <p:nvPr/>
          </p:nvSpPr>
          <p:spPr bwMode="auto">
            <a:xfrm>
              <a:off x="213" y="1296"/>
              <a:ext cx="26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/>
              <a:r>
                <a:rPr lang="en-US"/>
                <a:t>HI (</a:t>
              </a:r>
              <a:r>
                <a:rPr lang="en-US" i="1"/>
                <a:t>aq</a:t>
              </a:r>
              <a:r>
                <a:rPr lang="en-US"/>
                <a:t>)           H</a:t>
              </a:r>
              <a:r>
                <a:rPr lang="en-US" baseline="30000"/>
                <a:t>+</a:t>
              </a:r>
              <a:r>
                <a:rPr lang="en-US"/>
                <a:t> (</a:t>
              </a:r>
              <a:r>
                <a:rPr lang="en-US" i="1"/>
                <a:t>aq</a:t>
              </a:r>
              <a:r>
                <a:rPr lang="en-US"/>
                <a:t>) + I</a:t>
              </a:r>
              <a:r>
                <a:rPr lang="en-US" baseline="30000"/>
                <a:t>-</a:t>
              </a:r>
              <a:r>
                <a:rPr lang="en-US"/>
                <a:t> (</a:t>
              </a:r>
              <a:r>
                <a:rPr lang="en-US" i="1"/>
                <a:t>aq</a:t>
              </a:r>
              <a:r>
                <a:rPr lang="en-US"/>
                <a:t>)</a:t>
              </a:r>
            </a:p>
          </p:txBody>
        </p:sp>
        <p:sp>
          <p:nvSpPr>
            <p:cNvPr id="4135" name="Line 12"/>
            <p:cNvSpPr>
              <a:spLocks noChangeShapeType="1"/>
            </p:cNvSpPr>
            <p:nvPr/>
          </p:nvSpPr>
          <p:spPr bwMode="auto">
            <a:xfrm>
              <a:off x="960" y="1440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76814" name="Text Box 14"/>
          <p:cNvSpPr txBox="1">
            <a:spLocks noChangeArrowheads="1"/>
          </p:cNvSpPr>
          <p:nvPr/>
        </p:nvSpPr>
        <p:spPr bwMode="auto">
          <a:xfrm>
            <a:off x="6564313" y="1524000"/>
            <a:ext cx="2065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Br</a:t>
            </a:r>
            <a:r>
              <a:rPr lang="en-US">
                <a:solidFill>
                  <a:srgbClr val="FF0000"/>
                </a:solidFill>
                <a:cs typeface="Times New Roman" pitchFamily="18" charset="0"/>
              </a:rPr>
              <a:t>ø</a:t>
            </a:r>
            <a:r>
              <a:rPr lang="en-US">
                <a:solidFill>
                  <a:srgbClr val="FF0000"/>
                </a:solidFill>
              </a:rPr>
              <a:t>nsted acid</a:t>
            </a:r>
          </a:p>
        </p:txBody>
      </p: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166688" y="2362200"/>
            <a:ext cx="6292850" cy="457200"/>
            <a:chOff x="144" y="1968"/>
            <a:chExt cx="3964" cy="288"/>
          </a:xfrm>
        </p:grpSpPr>
        <p:sp>
          <p:nvSpPr>
            <p:cNvPr id="4130" name="Text Box 15"/>
            <p:cNvSpPr txBox="1">
              <a:spLocks noChangeArrowheads="1"/>
            </p:cNvSpPr>
            <p:nvPr/>
          </p:nvSpPr>
          <p:spPr bwMode="auto">
            <a:xfrm>
              <a:off x="144" y="1968"/>
              <a:ext cx="396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CH</a:t>
              </a:r>
              <a:r>
                <a:rPr lang="en-US" baseline="-25000"/>
                <a:t>3</a:t>
              </a:r>
              <a:r>
                <a:rPr lang="en-US"/>
                <a:t>COO</a:t>
              </a:r>
              <a:r>
                <a:rPr lang="en-US" baseline="30000"/>
                <a:t>-</a:t>
              </a:r>
              <a:r>
                <a:rPr lang="en-US"/>
                <a:t> (</a:t>
              </a:r>
              <a:r>
                <a:rPr lang="en-US" i="1"/>
                <a:t>aq</a:t>
              </a:r>
              <a:r>
                <a:rPr lang="en-US"/>
                <a:t>) + H</a:t>
              </a:r>
              <a:r>
                <a:rPr lang="en-US" baseline="30000"/>
                <a:t>+</a:t>
              </a:r>
              <a:r>
                <a:rPr lang="en-US"/>
                <a:t> (</a:t>
              </a:r>
              <a:r>
                <a:rPr lang="en-US" i="1"/>
                <a:t>aq</a:t>
              </a:r>
              <a:r>
                <a:rPr lang="en-US"/>
                <a:t>)        CH</a:t>
              </a:r>
              <a:r>
                <a:rPr lang="en-US" baseline="-25000"/>
                <a:t>3</a:t>
              </a:r>
              <a:r>
                <a:rPr lang="en-US"/>
                <a:t>COOH (</a:t>
              </a:r>
              <a:r>
                <a:rPr lang="en-US" i="1"/>
                <a:t>aq</a:t>
              </a:r>
              <a:r>
                <a:rPr lang="en-US"/>
                <a:t>)</a:t>
              </a:r>
            </a:p>
          </p:txBody>
        </p:sp>
        <p:grpSp>
          <p:nvGrpSpPr>
            <p:cNvPr id="4131" name="Group 18"/>
            <p:cNvGrpSpPr>
              <a:grpSpLocks/>
            </p:cNvGrpSpPr>
            <p:nvPr/>
          </p:nvGrpSpPr>
          <p:grpSpPr bwMode="auto">
            <a:xfrm>
              <a:off x="2348" y="2080"/>
              <a:ext cx="288" cy="64"/>
              <a:chOff x="3120" y="2288"/>
              <a:chExt cx="288" cy="64"/>
            </a:xfrm>
          </p:grpSpPr>
          <p:sp>
            <p:nvSpPr>
              <p:cNvPr id="4132" name="Line 16"/>
              <p:cNvSpPr>
                <a:spLocks noChangeShapeType="1"/>
              </p:cNvSpPr>
              <p:nvPr/>
            </p:nvSpPr>
            <p:spPr bwMode="auto">
              <a:xfrm>
                <a:off x="3120" y="2288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133" name="Line 17"/>
              <p:cNvSpPr>
                <a:spLocks noChangeShapeType="1"/>
              </p:cNvSpPr>
              <p:nvPr/>
            </p:nvSpPr>
            <p:spPr bwMode="auto">
              <a:xfrm flipH="1">
                <a:off x="3120" y="2352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76820" name="Text Box 20"/>
          <p:cNvSpPr txBox="1">
            <a:spLocks noChangeArrowheads="1"/>
          </p:cNvSpPr>
          <p:nvPr/>
        </p:nvSpPr>
        <p:spPr bwMode="auto">
          <a:xfrm>
            <a:off x="6594475" y="2362200"/>
            <a:ext cx="2166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Br</a:t>
            </a:r>
            <a:r>
              <a:rPr lang="en-US">
                <a:solidFill>
                  <a:schemeClr val="accent2"/>
                </a:solidFill>
                <a:cs typeface="Times New Roman" pitchFamily="18" charset="0"/>
              </a:rPr>
              <a:t>ø</a:t>
            </a:r>
            <a:r>
              <a:rPr lang="en-US">
                <a:solidFill>
                  <a:schemeClr val="accent2"/>
                </a:solidFill>
              </a:rPr>
              <a:t>nsted base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228600" y="3200400"/>
            <a:ext cx="5332413" cy="457200"/>
            <a:chOff x="192" y="2640"/>
            <a:chExt cx="3359" cy="288"/>
          </a:xfrm>
        </p:grpSpPr>
        <p:sp>
          <p:nvSpPr>
            <p:cNvPr id="4126" name="Text Box 21"/>
            <p:cNvSpPr txBox="1">
              <a:spLocks noChangeArrowheads="1"/>
            </p:cNvSpPr>
            <p:nvPr/>
          </p:nvSpPr>
          <p:spPr bwMode="auto">
            <a:xfrm>
              <a:off x="192" y="2640"/>
              <a:ext cx="335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H</a:t>
              </a:r>
              <a:r>
                <a:rPr lang="en-US" baseline="-25000"/>
                <a:t>2</a:t>
              </a:r>
              <a:r>
                <a:rPr lang="en-US"/>
                <a:t>PO</a:t>
              </a:r>
              <a:r>
                <a:rPr lang="en-US" baseline="-25000"/>
                <a:t>4</a:t>
              </a:r>
              <a:r>
                <a:rPr lang="en-US" baseline="30000"/>
                <a:t>-</a:t>
              </a:r>
              <a:r>
                <a:rPr lang="en-US"/>
                <a:t> (</a:t>
              </a:r>
              <a:r>
                <a:rPr lang="en-US" i="1"/>
                <a:t>aq</a:t>
              </a:r>
              <a:r>
                <a:rPr lang="en-US"/>
                <a:t>)        H</a:t>
              </a:r>
              <a:r>
                <a:rPr lang="en-US" baseline="30000"/>
                <a:t>+</a:t>
              </a:r>
              <a:r>
                <a:rPr lang="en-US"/>
                <a:t> (</a:t>
              </a:r>
              <a:r>
                <a:rPr lang="en-US" i="1"/>
                <a:t>aq</a:t>
              </a:r>
              <a:r>
                <a:rPr lang="en-US"/>
                <a:t>) + HPO</a:t>
              </a:r>
              <a:r>
                <a:rPr lang="en-US" baseline="-25000"/>
                <a:t>4</a:t>
              </a:r>
              <a:r>
                <a:rPr lang="en-US" baseline="30000"/>
                <a:t>2-</a:t>
              </a:r>
              <a:r>
                <a:rPr lang="en-US"/>
                <a:t> (</a:t>
              </a:r>
              <a:r>
                <a:rPr lang="en-US" i="1"/>
                <a:t>aq</a:t>
              </a:r>
              <a:r>
                <a:rPr lang="en-US"/>
                <a:t>)</a:t>
              </a:r>
            </a:p>
          </p:txBody>
        </p:sp>
        <p:grpSp>
          <p:nvGrpSpPr>
            <p:cNvPr id="4127" name="Group 23"/>
            <p:cNvGrpSpPr>
              <a:grpSpLocks/>
            </p:cNvGrpSpPr>
            <p:nvPr/>
          </p:nvGrpSpPr>
          <p:grpSpPr bwMode="auto">
            <a:xfrm>
              <a:off x="1296" y="2752"/>
              <a:ext cx="288" cy="64"/>
              <a:chOff x="3120" y="2288"/>
              <a:chExt cx="288" cy="64"/>
            </a:xfrm>
          </p:grpSpPr>
          <p:sp>
            <p:nvSpPr>
              <p:cNvPr id="4128" name="Line 24"/>
              <p:cNvSpPr>
                <a:spLocks noChangeShapeType="1"/>
              </p:cNvSpPr>
              <p:nvPr/>
            </p:nvSpPr>
            <p:spPr bwMode="auto">
              <a:xfrm>
                <a:off x="3120" y="2288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129" name="Line 25"/>
              <p:cNvSpPr>
                <a:spLocks noChangeShapeType="1"/>
              </p:cNvSpPr>
              <p:nvPr/>
            </p:nvSpPr>
            <p:spPr bwMode="auto">
              <a:xfrm flipH="1">
                <a:off x="3120" y="2352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</p:grp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228600" y="3733800"/>
            <a:ext cx="5180013" cy="457200"/>
            <a:chOff x="247" y="3120"/>
            <a:chExt cx="3263" cy="288"/>
          </a:xfrm>
        </p:grpSpPr>
        <p:sp>
          <p:nvSpPr>
            <p:cNvPr id="4122" name="Text Box 22"/>
            <p:cNvSpPr txBox="1">
              <a:spLocks noChangeArrowheads="1"/>
            </p:cNvSpPr>
            <p:nvPr/>
          </p:nvSpPr>
          <p:spPr bwMode="auto">
            <a:xfrm>
              <a:off x="247" y="3120"/>
              <a:ext cx="32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H</a:t>
              </a:r>
              <a:r>
                <a:rPr lang="en-US" baseline="-25000"/>
                <a:t>2</a:t>
              </a:r>
              <a:r>
                <a:rPr lang="en-US"/>
                <a:t>PO</a:t>
              </a:r>
              <a:r>
                <a:rPr lang="en-US" baseline="-25000"/>
                <a:t>4</a:t>
              </a:r>
              <a:r>
                <a:rPr lang="en-US" baseline="30000"/>
                <a:t>-</a:t>
              </a:r>
              <a:r>
                <a:rPr lang="en-US"/>
                <a:t> (</a:t>
              </a:r>
              <a:r>
                <a:rPr lang="en-US" i="1"/>
                <a:t>aq</a:t>
              </a:r>
              <a:r>
                <a:rPr lang="en-US"/>
                <a:t>) + H</a:t>
              </a:r>
              <a:r>
                <a:rPr lang="en-US" baseline="30000"/>
                <a:t>+</a:t>
              </a:r>
              <a:r>
                <a:rPr lang="en-US"/>
                <a:t> (</a:t>
              </a:r>
              <a:r>
                <a:rPr lang="en-US" i="1"/>
                <a:t>aq</a:t>
              </a:r>
              <a:r>
                <a:rPr lang="en-US"/>
                <a:t>)       H</a:t>
              </a:r>
              <a:r>
                <a:rPr lang="en-US" baseline="-25000"/>
                <a:t>3</a:t>
              </a:r>
              <a:r>
                <a:rPr lang="en-US"/>
                <a:t>PO</a:t>
              </a:r>
              <a:r>
                <a:rPr lang="en-US" baseline="-25000"/>
                <a:t>4</a:t>
              </a:r>
              <a:r>
                <a:rPr lang="en-US"/>
                <a:t> (</a:t>
              </a:r>
              <a:r>
                <a:rPr lang="en-US" i="1"/>
                <a:t>aq</a:t>
              </a:r>
              <a:r>
                <a:rPr lang="en-US"/>
                <a:t>)</a:t>
              </a:r>
            </a:p>
          </p:txBody>
        </p:sp>
        <p:grpSp>
          <p:nvGrpSpPr>
            <p:cNvPr id="4123" name="Group 26"/>
            <p:cNvGrpSpPr>
              <a:grpSpLocks/>
            </p:cNvGrpSpPr>
            <p:nvPr/>
          </p:nvGrpSpPr>
          <p:grpSpPr bwMode="auto">
            <a:xfrm>
              <a:off x="2160" y="3232"/>
              <a:ext cx="288" cy="64"/>
              <a:chOff x="3120" y="2288"/>
              <a:chExt cx="288" cy="64"/>
            </a:xfrm>
          </p:grpSpPr>
          <p:sp>
            <p:nvSpPr>
              <p:cNvPr id="4124" name="Line 27"/>
              <p:cNvSpPr>
                <a:spLocks noChangeShapeType="1"/>
              </p:cNvSpPr>
              <p:nvPr/>
            </p:nvSpPr>
            <p:spPr bwMode="auto">
              <a:xfrm>
                <a:off x="3120" y="2288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125" name="Line 28"/>
              <p:cNvSpPr>
                <a:spLocks noChangeShapeType="1"/>
              </p:cNvSpPr>
              <p:nvPr/>
            </p:nvSpPr>
            <p:spPr bwMode="auto">
              <a:xfrm flipH="1">
                <a:off x="3120" y="2352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76832" name="Text Box 32"/>
          <p:cNvSpPr txBox="1">
            <a:spLocks noChangeArrowheads="1"/>
          </p:cNvSpPr>
          <p:nvPr/>
        </p:nvSpPr>
        <p:spPr bwMode="auto">
          <a:xfrm>
            <a:off x="6577013" y="3200400"/>
            <a:ext cx="2065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Br</a:t>
            </a:r>
            <a:r>
              <a:rPr lang="en-US">
                <a:solidFill>
                  <a:srgbClr val="FF0000"/>
                </a:solidFill>
                <a:cs typeface="Times New Roman" pitchFamily="18" charset="0"/>
              </a:rPr>
              <a:t>ø</a:t>
            </a:r>
            <a:r>
              <a:rPr lang="en-US">
                <a:solidFill>
                  <a:srgbClr val="FF0000"/>
                </a:solidFill>
              </a:rPr>
              <a:t>nsted acid</a:t>
            </a:r>
          </a:p>
        </p:txBody>
      </p:sp>
      <p:sp>
        <p:nvSpPr>
          <p:cNvPr id="76833" name="Text Box 33"/>
          <p:cNvSpPr txBox="1">
            <a:spLocks noChangeArrowheads="1"/>
          </p:cNvSpPr>
          <p:nvPr/>
        </p:nvSpPr>
        <p:spPr bwMode="auto">
          <a:xfrm>
            <a:off x="6577013" y="3733800"/>
            <a:ext cx="2166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Br</a:t>
            </a:r>
            <a:r>
              <a:rPr lang="en-US">
                <a:solidFill>
                  <a:schemeClr val="accent2"/>
                </a:solidFill>
                <a:cs typeface="Times New Roman" pitchFamily="18" charset="0"/>
              </a:rPr>
              <a:t>ø</a:t>
            </a:r>
            <a:r>
              <a:rPr lang="en-US">
                <a:solidFill>
                  <a:schemeClr val="accent2"/>
                </a:solidFill>
              </a:rPr>
              <a:t>nsted base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52400" y="152400"/>
          <a:ext cx="649288" cy="1239838"/>
        </p:xfrm>
        <a:graphic>
          <a:graphicData uri="http://schemas.openxmlformats.org/presentationml/2006/ole">
            <p:oleObj spid="_x0000_s4136" name="Clip" r:id="rId3" imgW="863796" imgH="1628738" progId="">
              <p:embed/>
            </p:oleObj>
          </a:graphicData>
        </a:graphic>
      </p:graphicFrame>
      <p:grpSp>
        <p:nvGrpSpPr>
          <p:cNvPr id="9" name="Group 30"/>
          <p:cNvGrpSpPr>
            <a:grpSpLocks/>
          </p:cNvGrpSpPr>
          <p:nvPr/>
        </p:nvGrpSpPr>
        <p:grpSpPr bwMode="auto">
          <a:xfrm>
            <a:off x="228600" y="4724400"/>
            <a:ext cx="5130800" cy="461963"/>
            <a:chOff x="192" y="2640"/>
            <a:chExt cx="3232" cy="291"/>
          </a:xfrm>
        </p:grpSpPr>
        <p:sp>
          <p:nvSpPr>
            <p:cNvPr id="4118" name="Text Box 21"/>
            <p:cNvSpPr txBox="1">
              <a:spLocks noChangeArrowheads="1"/>
            </p:cNvSpPr>
            <p:nvPr/>
          </p:nvSpPr>
          <p:spPr bwMode="auto">
            <a:xfrm>
              <a:off x="192" y="2640"/>
              <a:ext cx="323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HSO</a:t>
              </a:r>
              <a:r>
                <a:rPr lang="en-US" baseline="-25000"/>
                <a:t>4</a:t>
              </a:r>
              <a:r>
                <a:rPr lang="en-US" baseline="30000"/>
                <a:t>-</a:t>
              </a:r>
              <a:r>
                <a:rPr lang="en-US"/>
                <a:t> (</a:t>
              </a:r>
              <a:r>
                <a:rPr lang="en-US" i="1"/>
                <a:t>aq</a:t>
              </a:r>
              <a:r>
                <a:rPr lang="en-US"/>
                <a:t>)         H</a:t>
              </a:r>
              <a:r>
                <a:rPr lang="en-US" baseline="30000"/>
                <a:t>+</a:t>
              </a:r>
              <a:r>
                <a:rPr lang="en-US"/>
                <a:t> (</a:t>
              </a:r>
              <a:r>
                <a:rPr lang="en-US" i="1"/>
                <a:t>aq</a:t>
              </a:r>
              <a:r>
                <a:rPr lang="en-US"/>
                <a:t>) + SO</a:t>
              </a:r>
              <a:r>
                <a:rPr lang="en-US" baseline="-25000"/>
                <a:t>4</a:t>
              </a:r>
              <a:r>
                <a:rPr lang="en-US" baseline="30000"/>
                <a:t>2-</a:t>
              </a:r>
              <a:r>
                <a:rPr lang="en-US"/>
                <a:t> (</a:t>
              </a:r>
              <a:r>
                <a:rPr lang="en-US" i="1"/>
                <a:t>aq</a:t>
              </a:r>
              <a:r>
                <a:rPr lang="en-US"/>
                <a:t>)</a:t>
              </a:r>
            </a:p>
          </p:txBody>
        </p:sp>
        <p:grpSp>
          <p:nvGrpSpPr>
            <p:cNvPr id="4119" name="Group 23"/>
            <p:cNvGrpSpPr>
              <a:grpSpLocks/>
            </p:cNvGrpSpPr>
            <p:nvPr/>
          </p:nvGrpSpPr>
          <p:grpSpPr bwMode="auto">
            <a:xfrm>
              <a:off x="1296" y="2752"/>
              <a:ext cx="288" cy="64"/>
              <a:chOff x="3120" y="2288"/>
              <a:chExt cx="288" cy="64"/>
            </a:xfrm>
          </p:grpSpPr>
          <p:sp>
            <p:nvSpPr>
              <p:cNvPr id="4120" name="Line 24"/>
              <p:cNvSpPr>
                <a:spLocks noChangeShapeType="1"/>
              </p:cNvSpPr>
              <p:nvPr/>
            </p:nvSpPr>
            <p:spPr bwMode="auto">
              <a:xfrm>
                <a:off x="3120" y="2288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121" name="Line 25"/>
              <p:cNvSpPr>
                <a:spLocks noChangeShapeType="1"/>
              </p:cNvSpPr>
              <p:nvPr/>
            </p:nvSpPr>
            <p:spPr bwMode="auto">
              <a:xfrm flipH="1">
                <a:off x="3120" y="2352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</p:grpSp>
      <p:grpSp>
        <p:nvGrpSpPr>
          <p:cNvPr id="11" name="Group 31"/>
          <p:cNvGrpSpPr>
            <a:grpSpLocks/>
          </p:cNvGrpSpPr>
          <p:nvPr/>
        </p:nvGrpSpPr>
        <p:grpSpPr bwMode="auto">
          <a:xfrm>
            <a:off x="209550" y="5299075"/>
            <a:ext cx="5257800" cy="461963"/>
            <a:chOff x="247" y="3120"/>
            <a:chExt cx="3312" cy="291"/>
          </a:xfrm>
        </p:grpSpPr>
        <p:sp>
          <p:nvSpPr>
            <p:cNvPr id="4114" name="Text Box 22"/>
            <p:cNvSpPr txBox="1">
              <a:spLocks noChangeArrowheads="1"/>
            </p:cNvSpPr>
            <p:nvPr/>
          </p:nvSpPr>
          <p:spPr bwMode="auto">
            <a:xfrm>
              <a:off x="247" y="3120"/>
              <a:ext cx="3312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HSO</a:t>
              </a:r>
              <a:r>
                <a:rPr lang="en-US" baseline="-25000"/>
                <a:t>4</a:t>
              </a:r>
              <a:r>
                <a:rPr lang="en-US" baseline="30000"/>
                <a:t>-</a:t>
              </a:r>
              <a:r>
                <a:rPr lang="en-US"/>
                <a:t> (</a:t>
              </a:r>
              <a:r>
                <a:rPr lang="en-US" i="1"/>
                <a:t>aq</a:t>
              </a:r>
              <a:r>
                <a:rPr lang="en-US"/>
                <a:t>) + H</a:t>
              </a:r>
              <a:r>
                <a:rPr lang="en-US" baseline="30000"/>
                <a:t>+</a:t>
              </a:r>
              <a:r>
                <a:rPr lang="en-US"/>
                <a:t> (</a:t>
              </a:r>
              <a:r>
                <a:rPr lang="en-US" i="1"/>
                <a:t>aq</a:t>
              </a:r>
              <a:r>
                <a:rPr lang="en-US"/>
                <a:t>)        H</a:t>
              </a:r>
              <a:r>
                <a:rPr lang="en-US" baseline="-25000"/>
                <a:t>2</a:t>
              </a:r>
              <a:r>
                <a:rPr lang="en-US"/>
                <a:t>SO</a:t>
              </a:r>
              <a:r>
                <a:rPr lang="en-US" baseline="-25000"/>
                <a:t>4</a:t>
              </a:r>
              <a:r>
                <a:rPr lang="en-US"/>
                <a:t> (</a:t>
              </a:r>
              <a:r>
                <a:rPr lang="en-US" i="1"/>
                <a:t>aq</a:t>
              </a:r>
              <a:r>
                <a:rPr lang="en-US"/>
                <a:t>)</a:t>
              </a:r>
            </a:p>
          </p:txBody>
        </p:sp>
        <p:grpSp>
          <p:nvGrpSpPr>
            <p:cNvPr id="4115" name="Group 26"/>
            <p:cNvGrpSpPr>
              <a:grpSpLocks/>
            </p:cNvGrpSpPr>
            <p:nvPr/>
          </p:nvGrpSpPr>
          <p:grpSpPr bwMode="auto">
            <a:xfrm>
              <a:off x="2160" y="3232"/>
              <a:ext cx="288" cy="64"/>
              <a:chOff x="3120" y="2288"/>
              <a:chExt cx="288" cy="64"/>
            </a:xfrm>
          </p:grpSpPr>
          <p:sp>
            <p:nvSpPr>
              <p:cNvPr id="4116" name="Line 27"/>
              <p:cNvSpPr>
                <a:spLocks noChangeShapeType="1"/>
              </p:cNvSpPr>
              <p:nvPr/>
            </p:nvSpPr>
            <p:spPr bwMode="auto">
              <a:xfrm>
                <a:off x="3120" y="2288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  <p:sp>
            <p:nvSpPr>
              <p:cNvPr id="4117" name="Line 28"/>
              <p:cNvSpPr>
                <a:spLocks noChangeShapeType="1"/>
              </p:cNvSpPr>
              <p:nvPr/>
            </p:nvSpPr>
            <p:spPr bwMode="auto">
              <a:xfrm flipH="1">
                <a:off x="3120" y="2352"/>
                <a:ext cx="2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38" name="Text Box 32"/>
          <p:cNvSpPr txBox="1">
            <a:spLocks noChangeArrowheads="1"/>
          </p:cNvSpPr>
          <p:nvPr/>
        </p:nvSpPr>
        <p:spPr bwMode="auto">
          <a:xfrm>
            <a:off x="6577013" y="4724400"/>
            <a:ext cx="2065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Br</a:t>
            </a:r>
            <a:r>
              <a:rPr lang="en-US">
                <a:solidFill>
                  <a:srgbClr val="FF0000"/>
                </a:solidFill>
                <a:cs typeface="Times New Roman" pitchFamily="18" charset="0"/>
              </a:rPr>
              <a:t>ø</a:t>
            </a:r>
            <a:r>
              <a:rPr lang="en-US">
                <a:solidFill>
                  <a:srgbClr val="FF0000"/>
                </a:solidFill>
              </a:rPr>
              <a:t>nsted acid</a:t>
            </a:r>
          </a:p>
        </p:txBody>
      </p:sp>
      <p:sp>
        <p:nvSpPr>
          <p:cNvPr id="39" name="Text Box 33"/>
          <p:cNvSpPr txBox="1">
            <a:spLocks noChangeArrowheads="1"/>
          </p:cNvSpPr>
          <p:nvPr/>
        </p:nvSpPr>
        <p:spPr bwMode="auto">
          <a:xfrm>
            <a:off x="6557963" y="5299075"/>
            <a:ext cx="2166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Br</a:t>
            </a:r>
            <a:r>
              <a:rPr lang="en-US">
                <a:solidFill>
                  <a:schemeClr val="accent2"/>
                </a:solidFill>
                <a:cs typeface="Times New Roman" pitchFamily="18" charset="0"/>
              </a:rPr>
              <a:t>ø</a:t>
            </a:r>
            <a:r>
              <a:rPr lang="en-US">
                <a:solidFill>
                  <a:schemeClr val="accent2"/>
                </a:solidFill>
              </a:rPr>
              <a:t>nsted base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8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68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6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6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68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8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68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68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14" grpId="0" autoUpdateAnimBg="0"/>
      <p:bldP spid="76820" grpId="0" autoUpdateAnimBg="0"/>
      <p:bldP spid="76832" grpId="0" autoUpdateAnimBg="0"/>
      <p:bldP spid="76833" grpId="0" autoUpdateAnimBg="0"/>
      <p:bldP spid="38" grpId="0" autoUpdateAnimBg="0"/>
      <p:bldP spid="39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2115ECE-1A37-4B83-89EF-463E9A08993D}" type="slidenum">
              <a:rPr lang="en-US" sz="1400">
                <a:latin typeface="Times New Roman" pitchFamily="18" charset="0"/>
              </a:rPr>
              <a:pPr/>
              <a:t>25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r>
              <a:rPr lang="en-US" sz="3600" smtClean="0">
                <a:solidFill>
                  <a:srgbClr val="9900CC"/>
                </a:solidFill>
                <a:latin typeface="Arial" charset="0"/>
              </a:rPr>
              <a:t>Neutralization Reaction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165350" y="1631950"/>
            <a:ext cx="4830763" cy="519113"/>
            <a:chOff x="1364" y="809"/>
            <a:chExt cx="3043" cy="327"/>
          </a:xfrm>
        </p:grpSpPr>
        <p:sp>
          <p:nvSpPr>
            <p:cNvPr id="30738" name="Text Box 4"/>
            <p:cNvSpPr txBox="1">
              <a:spLocks noChangeArrowheads="1"/>
            </p:cNvSpPr>
            <p:nvPr/>
          </p:nvSpPr>
          <p:spPr bwMode="auto">
            <a:xfrm>
              <a:off x="1364" y="809"/>
              <a:ext cx="304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>
                  <a:solidFill>
                    <a:srgbClr val="FF0000"/>
                  </a:solidFill>
                </a:rPr>
                <a:t>acid</a:t>
              </a:r>
              <a:r>
                <a:rPr lang="en-US" sz="2800"/>
                <a:t> + </a:t>
              </a:r>
              <a:r>
                <a:rPr lang="en-US" sz="2800">
                  <a:solidFill>
                    <a:schemeClr val="accent2"/>
                  </a:solidFill>
                </a:rPr>
                <a:t>base</a:t>
              </a:r>
              <a:r>
                <a:rPr lang="en-US" sz="2800"/>
                <a:t>          salt + water</a:t>
              </a:r>
            </a:p>
          </p:txBody>
        </p:sp>
        <p:sp>
          <p:nvSpPr>
            <p:cNvPr id="30739" name="Line 5"/>
            <p:cNvSpPr>
              <a:spLocks noChangeShapeType="1"/>
            </p:cNvSpPr>
            <p:nvPr/>
          </p:nvSpPr>
          <p:spPr bwMode="auto">
            <a:xfrm>
              <a:off x="2640" y="1008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974725" y="3155950"/>
            <a:ext cx="7221538" cy="519113"/>
            <a:chOff x="614" y="1769"/>
            <a:chExt cx="4549" cy="327"/>
          </a:xfrm>
        </p:grpSpPr>
        <p:sp>
          <p:nvSpPr>
            <p:cNvPr id="30736" name="Text Box 8"/>
            <p:cNvSpPr txBox="1">
              <a:spLocks noChangeArrowheads="1"/>
            </p:cNvSpPr>
            <p:nvPr/>
          </p:nvSpPr>
          <p:spPr bwMode="auto">
            <a:xfrm>
              <a:off x="614" y="1769"/>
              <a:ext cx="454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>
                  <a:solidFill>
                    <a:srgbClr val="FF0000"/>
                  </a:solidFill>
                </a:rPr>
                <a:t>HCl</a:t>
              </a:r>
              <a:r>
                <a:rPr lang="en-US" sz="2800"/>
                <a:t>(</a:t>
              </a:r>
              <a:r>
                <a:rPr lang="en-US" sz="2800" i="1"/>
                <a:t>aq</a:t>
              </a:r>
              <a:r>
                <a:rPr lang="en-US" sz="2800"/>
                <a:t>) + </a:t>
              </a:r>
              <a:r>
                <a:rPr lang="en-US" sz="2800">
                  <a:solidFill>
                    <a:schemeClr val="accent2"/>
                  </a:solidFill>
                </a:rPr>
                <a:t>NaOH</a:t>
              </a:r>
              <a:r>
                <a:rPr lang="en-US" sz="2800"/>
                <a:t>(</a:t>
              </a:r>
              <a:r>
                <a:rPr lang="en-US" sz="2800" i="1"/>
                <a:t>aq</a:t>
              </a:r>
              <a:r>
                <a:rPr lang="en-US" sz="2800"/>
                <a:t>)          NaCl(</a:t>
              </a:r>
              <a:r>
                <a:rPr lang="en-US" sz="2800" i="1"/>
                <a:t>aq</a:t>
              </a:r>
              <a:r>
                <a:rPr lang="en-US" sz="2800"/>
                <a:t>) + H</a:t>
              </a:r>
              <a:r>
                <a:rPr lang="en-US" sz="2800" baseline="-25000"/>
                <a:t>2</a:t>
              </a:r>
              <a:r>
                <a:rPr lang="en-US" sz="2800"/>
                <a:t>O</a:t>
              </a:r>
            </a:p>
          </p:txBody>
        </p:sp>
        <p:sp>
          <p:nvSpPr>
            <p:cNvPr id="30737" name="Line 9"/>
            <p:cNvSpPr>
              <a:spLocks noChangeShapeType="1"/>
            </p:cNvSpPr>
            <p:nvPr/>
          </p:nvSpPr>
          <p:spPr bwMode="auto">
            <a:xfrm>
              <a:off x="2880" y="1954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127125" y="3865563"/>
            <a:ext cx="6902450" cy="519112"/>
            <a:chOff x="710" y="2201"/>
            <a:chExt cx="4348" cy="327"/>
          </a:xfrm>
        </p:grpSpPr>
        <p:sp>
          <p:nvSpPr>
            <p:cNvPr id="30734" name="Text Box 11"/>
            <p:cNvSpPr txBox="1">
              <a:spLocks noChangeArrowheads="1"/>
            </p:cNvSpPr>
            <p:nvPr/>
          </p:nvSpPr>
          <p:spPr bwMode="auto">
            <a:xfrm>
              <a:off x="710" y="2201"/>
              <a:ext cx="434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>
                  <a:solidFill>
                    <a:srgbClr val="FF0000"/>
                  </a:solidFill>
                </a:rPr>
                <a:t>H</a:t>
              </a:r>
              <a:r>
                <a:rPr lang="en-US" sz="2800" baseline="30000">
                  <a:solidFill>
                    <a:srgbClr val="FF0000"/>
                  </a:solidFill>
                </a:rPr>
                <a:t>+</a:t>
              </a:r>
              <a:r>
                <a:rPr lang="en-US" sz="2800"/>
                <a:t> + Cl</a:t>
              </a:r>
              <a:r>
                <a:rPr lang="en-US" sz="2800" baseline="30000"/>
                <a:t>-</a:t>
              </a:r>
              <a:r>
                <a:rPr lang="en-US" sz="2800"/>
                <a:t> + Na</a:t>
              </a:r>
              <a:r>
                <a:rPr lang="en-US" sz="2800" baseline="30000"/>
                <a:t>+</a:t>
              </a:r>
              <a:r>
                <a:rPr lang="en-US" sz="2800"/>
                <a:t> + </a:t>
              </a:r>
              <a:r>
                <a:rPr lang="en-US" sz="2800">
                  <a:solidFill>
                    <a:schemeClr val="accent2"/>
                  </a:solidFill>
                </a:rPr>
                <a:t>OH</a:t>
              </a:r>
              <a:r>
                <a:rPr lang="en-US" sz="2800" baseline="30000">
                  <a:solidFill>
                    <a:schemeClr val="accent2"/>
                  </a:solidFill>
                </a:rPr>
                <a:t>-</a:t>
              </a:r>
              <a:r>
                <a:rPr lang="en-US" sz="2800"/>
                <a:t>          Na</a:t>
              </a:r>
              <a:r>
                <a:rPr lang="en-US" sz="2800" baseline="30000"/>
                <a:t>+</a:t>
              </a:r>
              <a:r>
                <a:rPr lang="en-US" sz="2800"/>
                <a:t> + Cl</a:t>
              </a:r>
              <a:r>
                <a:rPr lang="en-US" sz="2800" baseline="30000"/>
                <a:t>-</a:t>
              </a:r>
              <a:r>
                <a:rPr lang="en-US" sz="2800"/>
                <a:t> + H</a:t>
              </a:r>
              <a:r>
                <a:rPr lang="en-US" sz="2800" baseline="-25000"/>
                <a:t>2</a:t>
              </a:r>
              <a:r>
                <a:rPr lang="en-US" sz="2800"/>
                <a:t>O</a:t>
              </a:r>
            </a:p>
          </p:txBody>
        </p:sp>
        <p:sp>
          <p:nvSpPr>
            <p:cNvPr id="30735" name="Line 12"/>
            <p:cNvSpPr>
              <a:spLocks noChangeShapeType="1"/>
            </p:cNvSpPr>
            <p:nvPr/>
          </p:nvSpPr>
          <p:spPr bwMode="auto">
            <a:xfrm>
              <a:off x="2880" y="2379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935288" y="4573588"/>
            <a:ext cx="3254375" cy="519112"/>
            <a:chOff x="1856" y="2201"/>
            <a:chExt cx="2050" cy="327"/>
          </a:xfrm>
        </p:grpSpPr>
        <p:sp>
          <p:nvSpPr>
            <p:cNvPr id="30732" name="Text Box 14"/>
            <p:cNvSpPr txBox="1">
              <a:spLocks noChangeArrowheads="1"/>
            </p:cNvSpPr>
            <p:nvPr/>
          </p:nvSpPr>
          <p:spPr bwMode="auto">
            <a:xfrm>
              <a:off x="1856" y="2201"/>
              <a:ext cx="205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>
                  <a:solidFill>
                    <a:srgbClr val="FF0000"/>
                  </a:solidFill>
                </a:rPr>
                <a:t>H</a:t>
              </a:r>
              <a:r>
                <a:rPr lang="en-US" sz="2800" baseline="30000">
                  <a:solidFill>
                    <a:srgbClr val="FF0000"/>
                  </a:solidFill>
                </a:rPr>
                <a:t>+</a:t>
              </a:r>
              <a:r>
                <a:rPr lang="en-US" sz="2800"/>
                <a:t> + </a:t>
              </a:r>
              <a:r>
                <a:rPr lang="en-US" sz="2800">
                  <a:solidFill>
                    <a:schemeClr val="accent2"/>
                  </a:solidFill>
                </a:rPr>
                <a:t>OH</a:t>
              </a:r>
              <a:r>
                <a:rPr lang="en-US" sz="2800" baseline="30000">
                  <a:solidFill>
                    <a:schemeClr val="accent2"/>
                  </a:solidFill>
                </a:rPr>
                <a:t>-</a:t>
              </a:r>
              <a:r>
                <a:rPr lang="en-US" sz="2800"/>
                <a:t>          H</a:t>
              </a:r>
              <a:r>
                <a:rPr lang="en-US" sz="2800" baseline="-25000"/>
                <a:t>2</a:t>
              </a:r>
              <a:r>
                <a:rPr lang="en-US" sz="2800"/>
                <a:t>O</a:t>
              </a:r>
            </a:p>
          </p:txBody>
        </p:sp>
        <p:sp>
          <p:nvSpPr>
            <p:cNvPr id="30733" name="Line 15"/>
            <p:cNvSpPr>
              <a:spLocks noChangeShapeType="1"/>
            </p:cNvSpPr>
            <p:nvPr/>
          </p:nvSpPr>
          <p:spPr bwMode="auto">
            <a:xfrm>
              <a:off x="2880" y="2379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52240" name="Line 16"/>
          <p:cNvSpPr>
            <a:spLocks noChangeShapeType="1"/>
          </p:cNvSpPr>
          <p:nvPr/>
        </p:nvSpPr>
        <p:spPr bwMode="auto">
          <a:xfrm flipV="1">
            <a:off x="1828800" y="3929063"/>
            <a:ext cx="6858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52241" name="Line 17"/>
          <p:cNvSpPr>
            <a:spLocks noChangeShapeType="1"/>
          </p:cNvSpPr>
          <p:nvPr/>
        </p:nvSpPr>
        <p:spPr bwMode="auto">
          <a:xfrm flipV="1">
            <a:off x="6248400" y="3929063"/>
            <a:ext cx="6858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52242" name="Line 18"/>
          <p:cNvSpPr>
            <a:spLocks noChangeShapeType="1"/>
          </p:cNvSpPr>
          <p:nvPr/>
        </p:nvSpPr>
        <p:spPr bwMode="auto">
          <a:xfrm flipV="1">
            <a:off x="2819400" y="3929063"/>
            <a:ext cx="6858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52243" name="Line 19"/>
          <p:cNvSpPr>
            <a:spLocks noChangeShapeType="1"/>
          </p:cNvSpPr>
          <p:nvPr/>
        </p:nvSpPr>
        <p:spPr bwMode="auto">
          <a:xfrm flipV="1">
            <a:off x="5410200" y="3929063"/>
            <a:ext cx="6858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40" grpId="0" animBg="1"/>
      <p:bldP spid="52241" grpId="0" animBg="1"/>
      <p:bldP spid="52242" grpId="0" animBg="1"/>
      <p:bldP spid="522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B2DF915-B071-43AC-A2CE-8BEAD253CFC8}" type="slidenum">
              <a:rPr lang="en-US" sz="1400">
                <a:latin typeface="Times New Roman" pitchFamily="18" charset="0"/>
              </a:rPr>
              <a:pPr/>
              <a:t>26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sz="3200" smtClean="0">
                <a:solidFill>
                  <a:srgbClr val="9900CC"/>
                </a:solidFill>
                <a:latin typeface="Arial" charset="0"/>
              </a:rPr>
              <a:t>Neutralization Reaction Involving a Weak Electrolyte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935163" y="1631950"/>
            <a:ext cx="5761037" cy="519113"/>
            <a:chOff x="1219" y="1028"/>
            <a:chExt cx="3629" cy="327"/>
          </a:xfrm>
        </p:grpSpPr>
        <p:sp>
          <p:nvSpPr>
            <p:cNvPr id="31760" name="Text Box 4"/>
            <p:cNvSpPr txBox="1">
              <a:spLocks noChangeArrowheads="1"/>
            </p:cNvSpPr>
            <p:nvPr/>
          </p:nvSpPr>
          <p:spPr bwMode="auto">
            <a:xfrm>
              <a:off x="1219" y="1028"/>
              <a:ext cx="362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>
                  <a:solidFill>
                    <a:srgbClr val="FF0000"/>
                  </a:solidFill>
                </a:rPr>
                <a:t>weak acid</a:t>
              </a:r>
              <a:r>
                <a:rPr lang="en-US" sz="2800"/>
                <a:t> + </a:t>
              </a:r>
              <a:r>
                <a:rPr lang="en-US" sz="2800">
                  <a:solidFill>
                    <a:schemeClr val="accent2"/>
                  </a:solidFill>
                </a:rPr>
                <a:t>base</a:t>
              </a:r>
              <a:r>
                <a:rPr lang="en-US" sz="2800"/>
                <a:t>          salt + water</a:t>
              </a:r>
            </a:p>
          </p:txBody>
        </p:sp>
        <p:sp>
          <p:nvSpPr>
            <p:cNvPr id="31761" name="Line 5"/>
            <p:cNvSpPr>
              <a:spLocks noChangeShapeType="1"/>
            </p:cNvSpPr>
            <p:nvPr/>
          </p:nvSpPr>
          <p:spPr bwMode="auto">
            <a:xfrm>
              <a:off x="3093" y="1227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649288" y="3155950"/>
            <a:ext cx="7872412" cy="519113"/>
            <a:chOff x="409" y="1988"/>
            <a:chExt cx="4959" cy="327"/>
          </a:xfrm>
        </p:grpSpPr>
        <p:sp>
          <p:nvSpPr>
            <p:cNvPr id="31758" name="Text Box 7"/>
            <p:cNvSpPr txBox="1">
              <a:spLocks noChangeArrowheads="1"/>
            </p:cNvSpPr>
            <p:nvPr/>
          </p:nvSpPr>
          <p:spPr bwMode="auto">
            <a:xfrm>
              <a:off x="409" y="1988"/>
              <a:ext cx="495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>
                  <a:solidFill>
                    <a:srgbClr val="FF0000"/>
                  </a:solidFill>
                </a:rPr>
                <a:t>HCN</a:t>
              </a:r>
              <a:r>
                <a:rPr lang="en-US" sz="2800"/>
                <a:t>(</a:t>
              </a:r>
              <a:r>
                <a:rPr lang="en-US" sz="2800" i="1"/>
                <a:t>aq</a:t>
              </a:r>
              <a:r>
                <a:rPr lang="en-US" sz="2800"/>
                <a:t>) + </a:t>
              </a:r>
              <a:r>
                <a:rPr lang="en-US" sz="2800">
                  <a:solidFill>
                    <a:schemeClr val="accent2"/>
                  </a:solidFill>
                </a:rPr>
                <a:t>NaOH</a:t>
              </a:r>
              <a:r>
                <a:rPr lang="en-US" sz="2800"/>
                <a:t>(</a:t>
              </a:r>
              <a:r>
                <a:rPr lang="en-US" sz="2800" i="1"/>
                <a:t>aq</a:t>
              </a:r>
              <a:r>
                <a:rPr lang="en-US" sz="2800"/>
                <a:t>)             NaCN(</a:t>
              </a:r>
              <a:r>
                <a:rPr lang="en-US" sz="2800" i="1"/>
                <a:t>aq</a:t>
              </a:r>
              <a:r>
                <a:rPr lang="en-US" sz="2800"/>
                <a:t>) + H</a:t>
              </a:r>
              <a:r>
                <a:rPr lang="en-US" sz="2800" baseline="-25000"/>
                <a:t>2</a:t>
              </a:r>
              <a:r>
                <a:rPr lang="en-US" sz="2800"/>
                <a:t>O</a:t>
              </a:r>
            </a:p>
          </p:txBody>
        </p:sp>
        <p:sp>
          <p:nvSpPr>
            <p:cNvPr id="31759" name="Line 8"/>
            <p:cNvSpPr>
              <a:spLocks noChangeShapeType="1"/>
            </p:cNvSpPr>
            <p:nvPr/>
          </p:nvSpPr>
          <p:spPr bwMode="auto">
            <a:xfrm>
              <a:off x="2872" y="2173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263650" y="3865563"/>
            <a:ext cx="6630988" cy="519112"/>
            <a:chOff x="796" y="2435"/>
            <a:chExt cx="4177" cy="327"/>
          </a:xfrm>
        </p:grpSpPr>
        <p:sp>
          <p:nvSpPr>
            <p:cNvPr id="31756" name="Text Box 10"/>
            <p:cNvSpPr txBox="1">
              <a:spLocks noChangeArrowheads="1"/>
            </p:cNvSpPr>
            <p:nvPr/>
          </p:nvSpPr>
          <p:spPr bwMode="auto">
            <a:xfrm>
              <a:off x="796" y="2435"/>
              <a:ext cx="417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>
                  <a:solidFill>
                    <a:srgbClr val="FF0000"/>
                  </a:solidFill>
                </a:rPr>
                <a:t>HCN</a:t>
              </a:r>
              <a:r>
                <a:rPr lang="en-US" sz="2800"/>
                <a:t> + Na</a:t>
              </a:r>
              <a:r>
                <a:rPr lang="en-US" sz="2800" baseline="30000"/>
                <a:t>+</a:t>
              </a:r>
              <a:r>
                <a:rPr lang="en-US" sz="2800"/>
                <a:t> + </a:t>
              </a:r>
              <a:r>
                <a:rPr lang="en-US" sz="2800">
                  <a:solidFill>
                    <a:schemeClr val="accent2"/>
                  </a:solidFill>
                </a:rPr>
                <a:t>OH</a:t>
              </a:r>
              <a:r>
                <a:rPr lang="en-US" sz="2800" baseline="30000">
                  <a:solidFill>
                    <a:schemeClr val="accent2"/>
                  </a:solidFill>
                </a:rPr>
                <a:t>-</a:t>
              </a:r>
              <a:r>
                <a:rPr lang="en-US" sz="2800"/>
                <a:t>          Na</a:t>
              </a:r>
              <a:r>
                <a:rPr lang="en-US" sz="2800" baseline="30000"/>
                <a:t>+</a:t>
              </a:r>
              <a:r>
                <a:rPr lang="en-US" sz="2800"/>
                <a:t> + CN</a:t>
              </a:r>
              <a:r>
                <a:rPr lang="en-US" sz="2800" baseline="30000"/>
                <a:t>-</a:t>
              </a:r>
              <a:r>
                <a:rPr lang="en-US" sz="2800"/>
                <a:t> + H</a:t>
              </a:r>
              <a:r>
                <a:rPr lang="en-US" sz="2800" baseline="-25000"/>
                <a:t>2</a:t>
              </a:r>
              <a:r>
                <a:rPr lang="en-US" sz="2800"/>
                <a:t>O</a:t>
              </a:r>
            </a:p>
          </p:txBody>
        </p:sp>
        <p:sp>
          <p:nvSpPr>
            <p:cNvPr id="31757" name="Line 11"/>
            <p:cNvSpPr>
              <a:spLocks noChangeShapeType="1"/>
            </p:cNvSpPr>
            <p:nvPr/>
          </p:nvSpPr>
          <p:spPr bwMode="auto">
            <a:xfrm>
              <a:off x="2655" y="2613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2251075" y="4573588"/>
            <a:ext cx="4627563" cy="519112"/>
            <a:chOff x="1418" y="2881"/>
            <a:chExt cx="2915" cy="327"/>
          </a:xfrm>
        </p:grpSpPr>
        <p:sp>
          <p:nvSpPr>
            <p:cNvPr id="31754" name="Text Box 13"/>
            <p:cNvSpPr txBox="1">
              <a:spLocks noChangeArrowheads="1"/>
            </p:cNvSpPr>
            <p:nvPr/>
          </p:nvSpPr>
          <p:spPr bwMode="auto">
            <a:xfrm>
              <a:off x="1418" y="2881"/>
              <a:ext cx="291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>
                  <a:solidFill>
                    <a:srgbClr val="FF0000"/>
                  </a:solidFill>
                </a:rPr>
                <a:t>HCN</a:t>
              </a:r>
              <a:r>
                <a:rPr lang="en-US" sz="2800"/>
                <a:t> + </a:t>
              </a:r>
              <a:r>
                <a:rPr lang="en-US" sz="2800">
                  <a:solidFill>
                    <a:schemeClr val="accent2"/>
                  </a:solidFill>
                </a:rPr>
                <a:t>OH</a:t>
              </a:r>
              <a:r>
                <a:rPr lang="en-US" sz="2800" baseline="30000">
                  <a:solidFill>
                    <a:schemeClr val="accent2"/>
                  </a:solidFill>
                </a:rPr>
                <a:t>-</a:t>
              </a:r>
              <a:r>
                <a:rPr lang="en-US" sz="2800"/>
                <a:t>          CN</a:t>
              </a:r>
              <a:r>
                <a:rPr lang="en-US" sz="2800" baseline="30000"/>
                <a:t>-</a:t>
              </a:r>
              <a:r>
                <a:rPr lang="en-US" sz="2800"/>
                <a:t> + H</a:t>
              </a:r>
              <a:r>
                <a:rPr lang="en-US" sz="2800" baseline="-25000"/>
                <a:t>2</a:t>
              </a:r>
              <a:r>
                <a:rPr lang="en-US" sz="2800"/>
                <a:t>O</a:t>
              </a:r>
            </a:p>
          </p:txBody>
        </p:sp>
        <p:sp>
          <p:nvSpPr>
            <p:cNvPr id="31755" name="Line 14"/>
            <p:cNvSpPr>
              <a:spLocks noChangeShapeType="1"/>
            </p:cNvSpPr>
            <p:nvPr/>
          </p:nvSpPr>
          <p:spPr bwMode="auto">
            <a:xfrm>
              <a:off x="2666" y="3059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1153" name="Line 17"/>
          <p:cNvSpPr>
            <a:spLocks noChangeShapeType="1"/>
          </p:cNvSpPr>
          <p:nvPr/>
        </p:nvSpPr>
        <p:spPr bwMode="auto">
          <a:xfrm flipV="1">
            <a:off x="2438400" y="3929063"/>
            <a:ext cx="6858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91154" name="Line 18"/>
          <p:cNvSpPr>
            <a:spLocks noChangeShapeType="1"/>
          </p:cNvSpPr>
          <p:nvPr/>
        </p:nvSpPr>
        <p:spPr bwMode="auto">
          <a:xfrm flipV="1">
            <a:off x="5105400" y="3929063"/>
            <a:ext cx="6858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53" grpId="0" animBg="1"/>
      <p:bldP spid="9115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2D8680CD-FE22-4961-8321-0E0420C8781E}" type="slidenum">
              <a:rPr lang="en-US" sz="1400">
                <a:latin typeface="Times New Roman" pitchFamily="18" charset="0"/>
              </a:rPr>
              <a:pPr/>
              <a:t>27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r>
              <a:rPr lang="en-US" sz="3200" smtClean="0">
                <a:solidFill>
                  <a:srgbClr val="9900CC"/>
                </a:solidFill>
                <a:latin typeface="Arial" charset="0"/>
              </a:rPr>
              <a:t>Neutralization Reaction Producing a Gas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639888" y="1524000"/>
            <a:ext cx="5903912" cy="519113"/>
            <a:chOff x="720" y="1008"/>
            <a:chExt cx="3719" cy="327"/>
          </a:xfrm>
        </p:grpSpPr>
        <p:sp>
          <p:nvSpPr>
            <p:cNvPr id="32786" name="Text Box 4"/>
            <p:cNvSpPr txBox="1">
              <a:spLocks noChangeArrowheads="1"/>
            </p:cNvSpPr>
            <p:nvPr/>
          </p:nvSpPr>
          <p:spPr bwMode="auto">
            <a:xfrm>
              <a:off x="720" y="1008"/>
              <a:ext cx="371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>
                  <a:solidFill>
                    <a:srgbClr val="FF0000"/>
                  </a:solidFill>
                </a:rPr>
                <a:t>acid</a:t>
              </a:r>
              <a:r>
                <a:rPr lang="en-US" sz="2800"/>
                <a:t> + </a:t>
              </a:r>
              <a:r>
                <a:rPr lang="en-US" sz="2800">
                  <a:solidFill>
                    <a:schemeClr val="accent2"/>
                  </a:solidFill>
                </a:rPr>
                <a:t>base</a:t>
              </a:r>
              <a:r>
                <a:rPr lang="en-US" sz="2800"/>
                <a:t>          salt + water + CO</a:t>
              </a:r>
              <a:r>
                <a:rPr lang="en-US" sz="2800" baseline="-25000"/>
                <a:t>2</a:t>
              </a:r>
            </a:p>
          </p:txBody>
        </p:sp>
        <p:sp>
          <p:nvSpPr>
            <p:cNvPr id="32787" name="Line 5"/>
            <p:cNvSpPr>
              <a:spLocks noChangeShapeType="1"/>
            </p:cNvSpPr>
            <p:nvPr/>
          </p:nvSpPr>
          <p:spPr bwMode="auto">
            <a:xfrm>
              <a:off x="1999" y="1203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128588" y="2667000"/>
            <a:ext cx="8863012" cy="519113"/>
            <a:chOff x="10" y="1776"/>
            <a:chExt cx="5583" cy="327"/>
          </a:xfrm>
        </p:grpSpPr>
        <p:sp>
          <p:nvSpPr>
            <p:cNvPr id="32784" name="Text Box 7"/>
            <p:cNvSpPr txBox="1">
              <a:spLocks noChangeArrowheads="1"/>
            </p:cNvSpPr>
            <p:nvPr/>
          </p:nvSpPr>
          <p:spPr bwMode="auto">
            <a:xfrm>
              <a:off x="10" y="1776"/>
              <a:ext cx="558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>
                  <a:solidFill>
                    <a:srgbClr val="FF0000"/>
                  </a:solidFill>
                </a:rPr>
                <a:t>2HCl</a:t>
              </a:r>
              <a:r>
                <a:rPr lang="en-US" sz="2800"/>
                <a:t>(</a:t>
              </a:r>
              <a:r>
                <a:rPr lang="en-US" sz="2800" i="1"/>
                <a:t>aq</a:t>
              </a:r>
              <a:r>
                <a:rPr lang="en-US" sz="2800"/>
                <a:t>) + </a:t>
              </a:r>
              <a:r>
                <a:rPr lang="en-US" sz="2800">
                  <a:solidFill>
                    <a:schemeClr val="accent2"/>
                  </a:solidFill>
                </a:rPr>
                <a:t>Na</a:t>
              </a:r>
              <a:r>
                <a:rPr lang="en-US" sz="2800" baseline="-25000">
                  <a:solidFill>
                    <a:schemeClr val="accent2"/>
                  </a:solidFill>
                </a:rPr>
                <a:t>2</a:t>
              </a:r>
              <a:r>
                <a:rPr lang="en-US" sz="2800">
                  <a:solidFill>
                    <a:schemeClr val="accent2"/>
                  </a:solidFill>
                </a:rPr>
                <a:t>CO</a:t>
              </a:r>
              <a:r>
                <a:rPr lang="en-US" sz="2800" baseline="-25000">
                  <a:solidFill>
                    <a:schemeClr val="accent2"/>
                  </a:solidFill>
                </a:rPr>
                <a:t>3</a:t>
              </a:r>
              <a:r>
                <a:rPr lang="en-US" sz="2800"/>
                <a:t>(</a:t>
              </a:r>
              <a:r>
                <a:rPr lang="en-US" sz="2800" i="1"/>
                <a:t>aq</a:t>
              </a:r>
              <a:r>
                <a:rPr lang="en-US" sz="2800"/>
                <a:t>)          2NaCl(</a:t>
              </a:r>
              <a:r>
                <a:rPr lang="en-US" sz="2800" i="1"/>
                <a:t>aq</a:t>
              </a:r>
              <a:r>
                <a:rPr lang="en-US" sz="2800"/>
                <a:t>) + H</a:t>
              </a:r>
              <a:r>
                <a:rPr lang="en-US" sz="2800" baseline="-25000"/>
                <a:t>2</a:t>
              </a:r>
              <a:r>
                <a:rPr lang="en-US" sz="2800"/>
                <a:t>O +CO</a:t>
              </a:r>
              <a:r>
                <a:rPr lang="en-US" sz="2800" baseline="-25000"/>
                <a:t>2</a:t>
              </a:r>
            </a:p>
          </p:txBody>
        </p:sp>
        <p:sp>
          <p:nvSpPr>
            <p:cNvPr id="32785" name="Line 8"/>
            <p:cNvSpPr>
              <a:spLocks noChangeShapeType="1"/>
            </p:cNvSpPr>
            <p:nvPr/>
          </p:nvSpPr>
          <p:spPr bwMode="auto">
            <a:xfrm>
              <a:off x="2544" y="1961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0" y="3865563"/>
            <a:ext cx="9161463" cy="519112"/>
            <a:chOff x="-21" y="2435"/>
            <a:chExt cx="5819" cy="327"/>
          </a:xfrm>
        </p:grpSpPr>
        <p:sp>
          <p:nvSpPr>
            <p:cNvPr id="32782" name="Text Box 10"/>
            <p:cNvSpPr txBox="1">
              <a:spLocks noChangeArrowheads="1"/>
            </p:cNvSpPr>
            <p:nvPr/>
          </p:nvSpPr>
          <p:spPr bwMode="auto">
            <a:xfrm>
              <a:off x="-21" y="2435"/>
              <a:ext cx="581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>
                  <a:solidFill>
                    <a:srgbClr val="FF0000"/>
                  </a:solidFill>
                </a:rPr>
                <a:t>2H</a:t>
              </a:r>
              <a:r>
                <a:rPr lang="en-US" sz="2800" baseline="30000">
                  <a:solidFill>
                    <a:srgbClr val="FF0000"/>
                  </a:solidFill>
                </a:rPr>
                <a:t>+</a:t>
              </a:r>
              <a:r>
                <a:rPr lang="en-US" sz="2800"/>
                <a:t> + 2Cl</a:t>
              </a:r>
              <a:r>
                <a:rPr lang="en-US" sz="2800" baseline="30000"/>
                <a:t>-</a:t>
              </a:r>
              <a:r>
                <a:rPr lang="en-US" sz="2800"/>
                <a:t> + 2Na</a:t>
              </a:r>
              <a:r>
                <a:rPr lang="en-US" sz="2800" baseline="30000"/>
                <a:t>+</a:t>
              </a:r>
              <a:r>
                <a:rPr lang="en-US" sz="2800"/>
                <a:t> + </a:t>
              </a:r>
              <a:r>
                <a:rPr lang="en-US" sz="2800">
                  <a:solidFill>
                    <a:schemeClr val="accent2"/>
                  </a:solidFill>
                </a:rPr>
                <a:t>CO</a:t>
              </a:r>
              <a:r>
                <a:rPr lang="en-US" sz="2800" baseline="-25000">
                  <a:solidFill>
                    <a:schemeClr val="accent2"/>
                  </a:solidFill>
                </a:rPr>
                <a:t>3</a:t>
              </a:r>
              <a:r>
                <a:rPr lang="en-US" sz="2800" baseline="30000">
                  <a:solidFill>
                    <a:schemeClr val="accent2"/>
                  </a:solidFill>
                </a:rPr>
                <a:t>2-</a:t>
              </a:r>
              <a:r>
                <a:rPr lang="en-US" sz="2800"/>
                <a:t>          2Na</a:t>
              </a:r>
              <a:r>
                <a:rPr lang="en-US" sz="2800" baseline="30000"/>
                <a:t>+</a:t>
              </a:r>
              <a:r>
                <a:rPr lang="en-US" sz="2800"/>
                <a:t> + 2Cl</a:t>
              </a:r>
              <a:r>
                <a:rPr lang="en-US" sz="2800" baseline="30000"/>
                <a:t>-</a:t>
              </a:r>
              <a:r>
                <a:rPr lang="en-US" sz="2800"/>
                <a:t> + H</a:t>
              </a:r>
              <a:r>
                <a:rPr lang="en-US" sz="2800" baseline="-25000"/>
                <a:t>2</a:t>
              </a:r>
              <a:r>
                <a:rPr lang="en-US" sz="2800"/>
                <a:t>O + CO</a:t>
              </a:r>
              <a:r>
                <a:rPr lang="en-US" sz="2800" baseline="-25000"/>
                <a:t>2</a:t>
              </a:r>
            </a:p>
          </p:txBody>
        </p:sp>
        <p:sp>
          <p:nvSpPr>
            <p:cNvPr id="32783" name="Line 11"/>
            <p:cNvSpPr>
              <a:spLocks noChangeShapeType="1"/>
            </p:cNvSpPr>
            <p:nvPr/>
          </p:nvSpPr>
          <p:spPr bwMode="auto">
            <a:xfrm>
              <a:off x="2715" y="2601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2170113" y="4891088"/>
            <a:ext cx="4795837" cy="519112"/>
            <a:chOff x="1367" y="2881"/>
            <a:chExt cx="3021" cy="327"/>
          </a:xfrm>
        </p:grpSpPr>
        <p:sp>
          <p:nvSpPr>
            <p:cNvPr id="32780" name="Text Box 13"/>
            <p:cNvSpPr txBox="1">
              <a:spLocks noChangeArrowheads="1"/>
            </p:cNvSpPr>
            <p:nvPr/>
          </p:nvSpPr>
          <p:spPr bwMode="auto">
            <a:xfrm>
              <a:off x="1367" y="2881"/>
              <a:ext cx="302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>
                  <a:solidFill>
                    <a:srgbClr val="FF0000"/>
                  </a:solidFill>
                </a:rPr>
                <a:t>2H</a:t>
              </a:r>
              <a:r>
                <a:rPr lang="en-US" sz="2800" baseline="30000">
                  <a:solidFill>
                    <a:srgbClr val="FF0000"/>
                  </a:solidFill>
                </a:rPr>
                <a:t>+</a:t>
              </a:r>
              <a:r>
                <a:rPr lang="en-US" sz="2800"/>
                <a:t> + </a:t>
              </a:r>
              <a:r>
                <a:rPr lang="en-US" sz="2800">
                  <a:solidFill>
                    <a:schemeClr val="accent2"/>
                  </a:solidFill>
                </a:rPr>
                <a:t>CO</a:t>
              </a:r>
              <a:r>
                <a:rPr lang="en-US" sz="2800" baseline="-25000">
                  <a:solidFill>
                    <a:schemeClr val="accent2"/>
                  </a:solidFill>
                </a:rPr>
                <a:t>3</a:t>
              </a:r>
              <a:r>
                <a:rPr lang="en-US" sz="2800" baseline="30000">
                  <a:solidFill>
                    <a:schemeClr val="accent2"/>
                  </a:solidFill>
                </a:rPr>
                <a:t>2-</a:t>
              </a:r>
              <a:r>
                <a:rPr lang="en-US" sz="2800"/>
                <a:t>          H</a:t>
              </a:r>
              <a:r>
                <a:rPr lang="en-US" sz="2800" baseline="-25000"/>
                <a:t>2</a:t>
              </a:r>
              <a:r>
                <a:rPr lang="en-US" sz="2800"/>
                <a:t>O + CO</a:t>
              </a:r>
              <a:r>
                <a:rPr lang="en-US" sz="2800" baseline="-25000"/>
                <a:t>2</a:t>
              </a:r>
            </a:p>
          </p:txBody>
        </p:sp>
        <p:sp>
          <p:nvSpPr>
            <p:cNvPr id="32781" name="Line 14"/>
            <p:cNvSpPr>
              <a:spLocks noChangeShapeType="1"/>
            </p:cNvSpPr>
            <p:nvPr/>
          </p:nvSpPr>
          <p:spPr bwMode="auto">
            <a:xfrm>
              <a:off x="2679" y="3059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90127" name="Line 15"/>
          <p:cNvSpPr>
            <a:spLocks noChangeShapeType="1"/>
          </p:cNvSpPr>
          <p:nvPr/>
        </p:nvSpPr>
        <p:spPr bwMode="auto">
          <a:xfrm flipV="1">
            <a:off x="990600" y="3929063"/>
            <a:ext cx="6858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90128" name="Line 16"/>
          <p:cNvSpPr>
            <a:spLocks noChangeShapeType="1"/>
          </p:cNvSpPr>
          <p:nvPr/>
        </p:nvSpPr>
        <p:spPr bwMode="auto">
          <a:xfrm flipV="1">
            <a:off x="6248400" y="3929063"/>
            <a:ext cx="6858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90129" name="Line 17"/>
          <p:cNvSpPr>
            <a:spLocks noChangeShapeType="1"/>
          </p:cNvSpPr>
          <p:nvPr/>
        </p:nvSpPr>
        <p:spPr bwMode="auto">
          <a:xfrm flipV="1">
            <a:off x="2209800" y="3929063"/>
            <a:ext cx="6858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90130" name="Line 18"/>
          <p:cNvSpPr>
            <a:spLocks noChangeShapeType="1"/>
          </p:cNvSpPr>
          <p:nvPr/>
        </p:nvSpPr>
        <p:spPr bwMode="auto">
          <a:xfrm flipV="1">
            <a:off x="5410200" y="3929063"/>
            <a:ext cx="685800" cy="3810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27" grpId="0" animBg="1"/>
      <p:bldP spid="90128" grpId="0" animBg="1"/>
      <p:bldP spid="90129" grpId="0" animBg="1"/>
      <p:bldP spid="9013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A172529-CF44-4D07-A0BC-AF623D7A2106}" type="slidenum">
              <a:rPr lang="en-US" sz="1400">
                <a:latin typeface="Times New Roman" pitchFamily="18" charset="0"/>
              </a:rPr>
              <a:pPr/>
              <a:t>28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/>
          <a:lstStyle/>
          <a:p>
            <a:r>
              <a:rPr lang="en-US" sz="3600" smtClean="0">
                <a:solidFill>
                  <a:srgbClr val="9900CC"/>
                </a:solidFill>
                <a:latin typeface="Arial" charset="0"/>
              </a:rPr>
              <a:t>Oxidation-Reduction Reactions</a:t>
            </a:r>
          </a:p>
        </p:txBody>
      </p:sp>
      <p:sp>
        <p:nvSpPr>
          <p:cNvPr id="33796" name="Text Box 3"/>
          <p:cNvSpPr txBox="1">
            <a:spLocks noChangeArrowheads="1"/>
          </p:cNvSpPr>
          <p:nvPr/>
        </p:nvSpPr>
        <p:spPr bwMode="auto">
          <a:xfrm>
            <a:off x="2301875" y="762000"/>
            <a:ext cx="45418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/>
              <a:t>(electron transfer reactions)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5400" y="4608513"/>
            <a:ext cx="3714750" cy="519112"/>
            <a:chOff x="-16" y="1928"/>
            <a:chExt cx="2340" cy="327"/>
          </a:xfrm>
        </p:grpSpPr>
        <p:sp>
          <p:nvSpPr>
            <p:cNvPr id="33812" name="Text Box 8"/>
            <p:cNvSpPr txBox="1">
              <a:spLocks noChangeArrowheads="1"/>
            </p:cNvSpPr>
            <p:nvPr/>
          </p:nvSpPr>
          <p:spPr bwMode="auto">
            <a:xfrm>
              <a:off x="-16" y="1928"/>
              <a:ext cx="2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>
                  <a:solidFill>
                    <a:srgbClr val="FF0000"/>
                  </a:solidFill>
                </a:rPr>
                <a:t>2Mg          2Mg</a:t>
              </a:r>
              <a:r>
                <a:rPr lang="en-US" sz="2800" baseline="30000">
                  <a:solidFill>
                    <a:srgbClr val="FF0000"/>
                  </a:solidFill>
                </a:rPr>
                <a:t>2+</a:t>
              </a:r>
              <a:r>
                <a:rPr lang="en-US" sz="2800">
                  <a:solidFill>
                    <a:srgbClr val="FF0000"/>
                  </a:solidFill>
                </a:rPr>
                <a:t> + 4e</a:t>
              </a:r>
              <a:r>
                <a:rPr lang="en-US" sz="2800" baseline="30000">
                  <a:solidFill>
                    <a:srgbClr val="FF0000"/>
                  </a:solidFill>
                </a:rPr>
                <a:t>-</a:t>
              </a:r>
              <a:endParaRPr lang="en-US" sz="2800">
                <a:solidFill>
                  <a:srgbClr val="FF0000"/>
                </a:solidFill>
              </a:endParaRPr>
            </a:p>
          </p:txBody>
        </p:sp>
        <p:sp>
          <p:nvSpPr>
            <p:cNvPr id="33813" name="Line 9"/>
            <p:cNvSpPr>
              <a:spLocks noChangeShapeType="1"/>
            </p:cNvSpPr>
            <p:nvPr/>
          </p:nvSpPr>
          <p:spPr bwMode="auto">
            <a:xfrm>
              <a:off x="568" y="2106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5400" y="5148263"/>
            <a:ext cx="3152775" cy="519112"/>
            <a:chOff x="161" y="2297"/>
            <a:chExt cx="1986" cy="327"/>
          </a:xfrm>
        </p:grpSpPr>
        <p:sp>
          <p:nvSpPr>
            <p:cNvPr id="33810" name="Text Box 11"/>
            <p:cNvSpPr txBox="1">
              <a:spLocks noChangeArrowheads="1"/>
            </p:cNvSpPr>
            <p:nvPr/>
          </p:nvSpPr>
          <p:spPr bwMode="auto">
            <a:xfrm>
              <a:off x="161" y="2297"/>
              <a:ext cx="198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>
                  <a:solidFill>
                    <a:schemeClr val="accent2"/>
                  </a:solidFill>
                </a:rPr>
                <a:t>O</a:t>
              </a:r>
              <a:r>
                <a:rPr lang="en-US" sz="2800" baseline="-25000">
                  <a:solidFill>
                    <a:schemeClr val="accent2"/>
                  </a:solidFill>
                </a:rPr>
                <a:t>2</a:t>
              </a:r>
              <a:r>
                <a:rPr lang="en-US" sz="2800">
                  <a:solidFill>
                    <a:schemeClr val="accent2"/>
                  </a:solidFill>
                </a:rPr>
                <a:t> + 4e</a:t>
              </a:r>
              <a:r>
                <a:rPr lang="en-US" sz="2800" baseline="30000">
                  <a:solidFill>
                    <a:schemeClr val="accent2"/>
                  </a:solidFill>
                </a:rPr>
                <a:t>-</a:t>
              </a:r>
              <a:r>
                <a:rPr lang="en-US" sz="2800">
                  <a:solidFill>
                    <a:schemeClr val="accent2"/>
                  </a:solidFill>
                </a:rPr>
                <a:t>          2O</a:t>
              </a:r>
              <a:r>
                <a:rPr lang="en-US" sz="2800" baseline="30000">
                  <a:solidFill>
                    <a:schemeClr val="accent2"/>
                  </a:solidFill>
                </a:rPr>
                <a:t>2-</a:t>
              </a:r>
              <a:endParaRPr lang="en-US" sz="2800">
                <a:solidFill>
                  <a:schemeClr val="accent2"/>
                </a:solidFill>
              </a:endParaRPr>
            </a:p>
          </p:txBody>
        </p:sp>
        <p:sp>
          <p:nvSpPr>
            <p:cNvPr id="33811" name="Line 12"/>
            <p:cNvSpPr>
              <a:spLocks noChangeShapeType="1"/>
            </p:cNvSpPr>
            <p:nvPr/>
          </p:nvSpPr>
          <p:spPr bwMode="auto">
            <a:xfrm>
              <a:off x="1104" y="2468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53261" name="Text Box 13"/>
          <p:cNvSpPr txBox="1">
            <a:spLocks noChangeArrowheads="1"/>
          </p:cNvSpPr>
          <p:nvPr/>
        </p:nvSpPr>
        <p:spPr bwMode="auto">
          <a:xfrm>
            <a:off x="3829050" y="4614863"/>
            <a:ext cx="5254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 b="1" i="1">
                <a:solidFill>
                  <a:srgbClr val="FF0000"/>
                </a:solidFill>
              </a:rPr>
              <a:t>Oxidation</a:t>
            </a:r>
            <a:r>
              <a:rPr lang="en-US" sz="2800">
                <a:solidFill>
                  <a:srgbClr val="FF0000"/>
                </a:solidFill>
              </a:rPr>
              <a:t> half-reaction (lose e</a:t>
            </a:r>
            <a:r>
              <a:rPr lang="en-US" sz="2800" baseline="30000">
                <a:solidFill>
                  <a:srgbClr val="FF0000"/>
                </a:solidFill>
              </a:rPr>
              <a:t>-</a:t>
            </a:r>
            <a:r>
              <a:rPr lang="en-US" sz="280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53262" name="Text Box 14"/>
          <p:cNvSpPr txBox="1">
            <a:spLocks noChangeArrowheads="1"/>
          </p:cNvSpPr>
          <p:nvPr/>
        </p:nvSpPr>
        <p:spPr bwMode="auto">
          <a:xfrm>
            <a:off x="3829050" y="5148263"/>
            <a:ext cx="5375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 b="1" i="1">
                <a:solidFill>
                  <a:schemeClr val="accent2"/>
                </a:solidFill>
              </a:rPr>
              <a:t>Reduction</a:t>
            </a:r>
            <a:r>
              <a:rPr lang="en-US" sz="2800">
                <a:solidFill>
                  <a:schemeClr val="accent2"/>
                </a:solidFill>
              </a:rPr>
              <a:t> half-reaction (gain e</a:t>
            </a:r>
            <a:r>
              <a:rPr lang="en-US" sz="2800" baseline="30000">
                <a:solidFill>
                  <a:schemeClr val="accent2"/>
                </a:solidFill>
              </a:rPr>
              <a:t>-</a:t>
            </a:r>
            <a:r>
              <a:rPr lang="en-US" sz="2800">
                <a:solidFill>
                  <a:schemeClr val="accent2"/>
                </a:solidFill>
              </a:rPr>
              <a:t>)</a:t>
            </a: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323975" y="5667375"/>
            <a:ext cx="6508750" cy="519113"/>
            <a:chOff x="834" y="2921"/>
            <a:chExt cx="4100" cy="327"/>
          </a:xfrm>
        </p:grpSpPr>
        <p:sp>
          <p:nvSpPr>
            <p:cNvPr id="33808" name="Text Box 16"/>
            <p:cNvSpPr txBox="1">
              <a:spLocks noChangeArrowheads="1"/>
            </p:cNvSpPr>
            <p:nvPr/>
          </p:nvSpPr>
          <p:spPr bwMode="auto">
            <a:xfrm>
              <a:off x="834" y="2921"/>
              <a:ext cx="410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2Mg + O</a:t>
              </a:r>
              <a:r>
                <a:rPr lang="en-US" sz="2800" baseline="-25000"/>
                <a:t>2</a:t>
              </a:r>
              <a:r>
                <a:rPr lang="en-US" sz="2800"/>
                <a:t> + 4e</a:t>
              </a:r>
              <a:r>
                <a:rPr lang="en-US" sz="2800" baseline="30000"/>
                <a:t>-</a:t>
              </a:r>
              <a:r>
                <a:rPr lang="en-US" sz="2800"/>
                <a:t>          2Mg</a:t>
              </a:r>
              <a:r>
                <a:rPr lang="en-US" sz="2800" baseline="30000"/>
                <a:t>2+</a:t>
              </a:r>
              <a:r>
                <a:rPr lang="en-US" sz="2800"/>
                <a:t> + 2O</a:t>
              </a:r>
              <a:r>
                <a:rPr lang="en-US" sz="2800" baseline="30000"/>
                <a:t>2-</a:t>
              </a:r>
              <a:r>
                <a:rPr lang="en-US" sz="2800"/>
                <a:t> + 4e</a:t>
              </a:r>
              <a:r>
                <a:rPr lang="en-US" sz="2800" baseline="30000"/>
                <a:t>-</a:t>
              </a:r>
              <a:endParaRPr lang="en-US" sz="2800"/>
            </a:p>
          </p:txBody>
        </p:sp>
        <p:sp>
          <p:nvSpPr>
            <p:cNvPr id="33809" name="Line 17"/>
            <p:cNvSpPr>
              <a:spLocks noChangeShapeType="1"/>
            </p:cNvSpPr>
            <p:nvPr/>
          </p:nvSpPr>
          <p:spPr bwMode="auto">
            <a:xfrm>
              <a:off x="2489" y="3100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53266" name="Line 18"/>
          <p:cNvSpPr>
            <a:spLocks noChangeShapeType="1"/>
          </p:cNvSpPr>
          <p:nvPr/>
        </p:nvSpPr>
        <p:spPr bwMode="auto">
          <a:xfrm flipV="1">
            <a:off x="3429000" y="5754688"/>
            <a:ext cx="457200" cy="381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53267" name="Line 19"/>
          <p:cNvSpPr>
            <a:spLocks noChangeShapeType="1"/>
          </p:cNvSpPr>
          <p:nvPr/>
        </p:nvSpPr>
        <p:spPr bwMode="auto">
          <a:xfrm flipV="1">
            <a:off x="7162800" y="5753100"/>
            <a:ext cx="457200" cy="3810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2659063" y="6186488"/>
            <a:ext cx="3844925" cy="519112"/>
            <a:chOff x="1675" y="3416"/>
            <a:chExt cx="2422" cy="327"/>
          </a:xfrm>
        </p:grpSpPr>
        <p:sp>
          <p:nvSpPr>
            <p:cNvPr id="33806" name="Text Box 21"/>
            <p:cNvSpPr txBox="1">
              <a:spLocks noChangeArrowheads="1"/>
            </p:cNvSpPr>
            <p:nvPr/>
          </p:nvSpPr>
          <p:spPr bwMode="auto">
            <a:xfrm>
              <a:off x="1675" y="3416"/>
              <a:ext cx="242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2Mg + O</a:t>
              </a:r>
              <a:r>
                <a:rPr lang="en-US" sz="2800" baseline="-25000"/>
                <a:t>2</a:t>
              </a:r>
              <a:r>
                <a:rPr lang="en-US" sz="2800"/>
                <a:t>           2MgO </a:t>
              </a:r>
            </a:p>
          </p:txBody>
        </p:sp>
        <p:sp>
          <p:nvSpPr>
            <p:cNvPr id="33807" name="Line 22"/>
            <p:cNvSpPr>
              <a:spLocks noChangeShapeType="1"/>
            </p:cNvSpPr>
            <p:nvPr/>
          </p:nvSpPr>
          <p:spPr bwMode="auto">
            <a:xfrm>
              <a:off x="2832" y="3601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pic>
        <p:nvPicPr>
          <p:cNvPr id="33805" name="Picture 25" descr="04_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897"/>
          <a:stretch>
            <a:fillRect/>
          </a:stretch>
        </p:blipFill>
        <p:spPr bwMode="auto">
          <a:xfrm>
            <a:off x="990600" y="1524000"/>
            <a:ext cx="7010400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61" grpId="0" autoUpdateAnimBg="0"/>
      <p:bldP spid="53262" grpId="0" autoUpdateAnimBg="0"/>
      <p:bldP spid="53266" grpId="0" animBg="1"/>
      <p:bldP spid="5326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4114800"/>
          </a:xfrm>
        </p:spPr>
        <p:txBody>
          <a:bodyPr/>
          <a:lstStyle/>
          <a:p>
            <a:pPr marL="0" indent="0">
              <a:lnSpc>
                <a:spcPct val="120000"/>
              </a:lnSpc>
              <a:buFontTx/>
              <a:buNone/>
            </a:pPr>
            <a:r>
              <a:rPr lang="en-US" sz="3600" b="1" smtClean="0">
                <a:solidFill>
                  <a:srgbClr val="FF0000"/>
                </a:solidFill>
                <a:latin typeface="Arial" charset="0"/>
                <a:cs typeface="Arial" charset="0"/>
              </a:rPr>
              <a:t>O</a:t>
            </a:r>
            <a:r>
              <a:rPr lang="en-US" sz="3600" smtClean="0">
                <a:latin typeface="Arial" charset="0"/>
                <a:cs typeface="Arial" charset="0"/>
              </a:rPr>
              <a:t>xidation</a:t>
            </a:r>
            <a:br>
              <a:rPr lang="en-US" sz="3600" smtClean="0">
                <a:latin typeface="Arial" charset="0"/>
                <a:cs typeface="Arial" charset="0"/>
              </a:rPr>
            </a:br>
            <a:r>
              <a:rPr lang="en-US" sz="3600" b="1" smtClean="0">
                <a:solidFill>
                  <a:srgbClr val="FF0000"/>
                </a:solidFill>
                <a:latin typeface="Arial" charset="0"/>
                <a:cs typeface="Arial" charset="0"/>
              </a:rPr>
              <a:t>I</a:t>
            </a:r>
            <a:r>
              <a:rPr lang="en-US" sz="3600" smtClean="0">
                <a:latin typeface="Arial" charset="0"/>
                <a:cs typeface="Arial" charset="0"/>
              </a:rPr>
              <a:t>s</a:t>
            </a:r>
            <a:br>
              <a:rPr lang="en-US" sz="3600" smtClean="0">
                <a:latin typeface="Arial" charset="0"/>
                <a:cs typeface="Arial" charset="0"/>
              </a:rPr>
            </a:br>
            <a:r>
              <a:rPr lang="en-US" sz="3600" b="1" smtClean="0">
                <a:solidFill>
                  <a:srgbClr val="FF0000"/>
                </a:solidFill>
                <a:latin typeface="Arial" charset="0"/>
                <a:cs typeface="Arial" charset="0"/>
              </a:rPr>
              <a:t>L</a:t>
            </a:r>
            <a:r>
              <a:rPr lang="en-US" sz="3600" smtClean="0">
                <a:latin typeface="Arial" charset="0"/>
                <a:cs typeface="Arial" charset="0"/>
              </a:rPr>
              <a:t>oss of e</a:t>
            </a:r>
            <a:r>
              <a:rPr lang="en-US" sz="3600" baseline="30000" smtClean="0">
                <a:latin typeface="Arial" charset="0"/>
                <a:cs typeface="Arial" charset="0"/>
              </a:rPr>
              <a:t>−</a:t>
            </a:r>
            <a:r>
              <a:rPr lang="en-US" sz="3600" smtClean="0">
                <a:latin typeface="Arial" charset="0"/>
                <a:cs typeface="Arial" charset="0"/>
              </a:rPr>
              <a:t/>
            </a:r>
            <a:br>
              <a:rPr lang="en-US" sz="3600" smtClean="0">
                <a:latin typeface="Arial" charset="0"/>
                <a:cs typeface="Arial" charset="0"/>
              </a:rPr>
            </a:br>
            <a:r>
              <a:rPr lang="en-US" sz="3600" b="1" smtClean="0">
                <a:solidFill>
                  <a:srgbClr val="0070C0"/>
                </a:solidFill>
                <a:latin typeface="Arial" charset="0"/>
                <a:cs typeface="Arial" charset="0"/>
              </a:rPr>
              <a:t>R</a:t>
            </a:r>
            <a:r>
              <a:rPr lang="en-US" sz="3600" smtClean="0">
                <a:latin typeface="Arial" charset="0"/>
                <a:cs typeface="Arial" charset="0"/>
              </a:rPr>
              <a:t>eduction </a:t>
            </a:r>
            <a:br>
              <a:rPr lang="en-US" sz="3600" smtClean="0">
                <a:latin typeface="Arial" charset="0"/>
                <a:cs typeface="Arial" charset="0"/>
              </a:rPr>
            </a:br>
            <a:r>
              <a:rPr lang="en-US" sz="3600" b="1" smtClean="0">
                <a:solidFill>
                  <a:srgbClr val="0070C0"/>
                </a:solidFill>
                <a:latin typeface="Arial" charset="0"/>
                <a:cs typeface="Arial" charset="0"/>
              </a:rPr>
              <a:t>I</a:t>
            </a:r>
            <a:r>
              <a:rPr lang="en-US" sz="3600" smtClean="0">
                <a:latin typeface="Arial" charset="0"/>
                <a:cs typeface="Arial" charset="0"/>
              </a:rPr>
              <a:t>s</a:t>
            </a:r>
            <a:br>
              <a:rPr lang="en-US" sz="3600" smtClean="0">
                <a:latin typeface="Arial" charset="0"/>
                <a:cs typeface="Arial" charset="0"/>
              </a:rPr>
            </a:br>
            <a:r>
              <a:rPr lang="en-US" sz="3600" b="1" smtClean="0">
                <a:solidFill>
                  <a:srgbClr val="0070C0"/>
                </a:solidFill>
                <a:latin typeface="Arial" charset="0"/>
                <a:cs typeface="Arial" charset="0"/>
              </a:rPr>
              <a:t>G</a:t>
            </a:r>
            <a:r>
              <a:rPr lang="en-US" sz="3600" smtClean="0">
                <a:latin typeface="Arial" charset="0"/>
                <a:cs typeface="Arial" charset="0"/>
              </a:rPr>
              <a:t>ain of e</a:t>
            </a:r>
            <a:r>
              <a:rPr lang="en-US" sz="3600" baseline="30000" smtClean="0">
                <a:latin typeface="Arial" charset="0"/>
                <a:cs typeface="Arial" charset="0"/>
              </a:rPr>
              <a:t>−</a:t>
            </a:r>
            <a:endParaRPr lang="en-US" sz="3600" smtClean="0">
              <a:latin typeface="Arial" charset="0"/>
              <a:cs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70BBDC4E-D95A-42E6-9E70-30375741C550}" type="slidenum">
              <a:rPr lang="en-US" sz="1400">
                <a:latin typeface="Times New Roman" pitchFamily="18" charset="0"/>
              </a:rPr>
              <a:pPr/>
              <a:t>29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/>
          <a:lstStyle/>
          <a:p>
            <a:r>
              <a:rPr lang="en-US" sz="3600" smtClean="0">
                <a:solidFill>
                  <a:srgbClr val="9900CC"/>
                </a:solidFill>
                <a:latin typeface="Arial" charset="0"/>
              </a:rPr>
              <a:t>Oxidation-Reduction Reactions</a:t>
            </a:r>
          </a:p>
        </p:txBody>
      </p:sp>
      <p:sp>
        <p:nvSpPr>
          <p:cNvPr id="34821" name="Text Box 3"/>
          <p:cNvSpPr txBox="1">
            <a:spLocks noChangeArrowheads="1"/>
          </p:cNvSpPr>
          <p:nvPr/>
        </p:nvSpPr>
        <p:spPr bwMode="auto">
          <a:xfrm>
            <a:off x="2301875" y="762000"/>
            <a:ext cx="45418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/>
              <a:t>(electron transfer reactions)</a:t>
            </a:r>
          </a:p>
        </p:txBody>
      </p:sp>
      <p:pic>
        <p:nvPicPr>
          <p:cNvPr id="40966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447800" y="2030413"/>
            <a:ext cx="2152650" cy="2857500"/>
          </a:xfrm>
          <a:noFill/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527175" y="5075238"/>
            <a:ext cx="19812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sz="3600" b="1" kern="0" dirty="0">
                <a:solidFill>
                  <a:srgbClr val="FF0000"/>
                </a:solidFill>
                <a:ea typeface="+mj-ea"/>
                <a:cs typeface="+mj-cs"/>
              </a:rPr>
              <a:t>OIL</a:t>
            </a:r>
            <a:r>
              <a:rPr lang="en-US" sz="3600" b="1" kern="0" dirty="0">
                <a:solidFill>
                  <a:srgbClr val="0070C0"/>
                </a:solidFill>
                <a:ea typeface="+mj-ea"/>
                <a:cs typeface="+mj-cs"/>
              </a:rPr>
              <a:t>RIG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0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2" grpId="0" build="p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8843F0B-5CD0-46B2-B6C4-76267A7DB7F3}" type="slidenum">
              <a:rPr lang="en-US" sz="1400">
                <a:latin typeface="Times New Roman" pitchFamily="18" charset="0"/>
              </a:rPr>
              <a:pPr/>
              <a:t>3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13315" name="Text Box 15"/>
          <p:cNvSpPr txBox="1">
            <a:spLocks noChangeArrowheads="1"/>
          </p:cNvSpPr>
          <p:nvPr/>
        </p:nvSpPr>
        <p:spPr bwMode="auto">
          <a:xfrm>
            <a:off x="228600" y="792163"/>
            <a:ext cx="8610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2800"/>
              <a:t>A </a:t>
            </a:r>
            <a:r>
              <a:rPr lang="en-US" sz="2800" b="1" i="1">
                <a:solidFill>
                  <a:srgbClr val="FF0000"/>
                </a:solidFill>
              </a:rPr>
              <a:t>solution</a:t>
            </a:r>
            <a:r>
              <a:rPr lang="en-US" sz="2800"/>
              <a:t> is a homogenous mixture of 2 or more substances.</a:t>
            </a:r>
            <a:endParaRPr lang="en-US" sz="2800" b="1"/>
          </a:p>
        </p:txBody>
      </p:sp>
      <p:sp>
        <p:nvSpPr>
          <p:cNvPr id="18448" name="Text Box 16"/>
          <p:cNvSpPr txBox="1">
            <a:spLocks noChangeArrowheads="1"/>
          </p:cNvSpPr>
          <p:nvPr/>
        </p:nvSpPr>
        <p:spPr bwMode="auto">
          <a:xfrm>
            <a:off x="228600" y="1744663"/>
            <a:ext cx="830580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2800"/>
              <a:t>The </a:t>
            </a:r>
            <a:r>
              <a:rPr lang="en-US" sz="2800" b="1" i="1">
                <a:solidFill>
                  <a:srgbClr val="00B050"/>
                </a:solidFill>
              </a:rPr>
              <a:t>solute</a:t>
            </a:r>
            <a:r>
              <a:rPr lang="en-US" sz="2800"/>
              <a:t> is the substance present in the smaller amount.</a:t>
            </a:r>
          </a:p>
        </p:txBody>
      </p:sp>
      <p:sp>
        <p:nvSpPr>
          <p:cNvPr id="18450" name="Text Box 18"/>
          <p:cNvSpPr txBox="1">
            <a:spLocks noChangeArrowheads="1"/>
          </p:cNvSpPr>
          <p:nvPr/>
        </p:nvSpPr>
        <p:spPr bwMode="auto">
          <a:xfrm>
            <a:off x="228600" y="2720975"/>
            <a:ext cx="8305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2800"/>
              <a:t>The </a:t>
            </a:r>
            <a:r>
              <a:rPr lang="en-US" sz="2800" b="1" i="1">
                <a:solidFill>
                  <a:srgbClr val="0070C0"/>
                </a:solidFill>
              </a:rPr>
              <a:t>solvent</a:t>
            </a:r>
            <a:r>
              <a:rPr lang="en-US" sz="2800"/>
              <a:t> is the substance present in the larger amount.</a:t>
            </a:r>
          </a:p>
        </p:txBody>
      </p:sp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509588" y="4040188"/>
            <a:ext cx="5262562" cy="457200"/>
            <a:chOff x="321" y="2545"/>
            <a:chExt cx="3315" cy="288"/>
          </a:xfrm>
        </p:grpSpPr>
        <p:sp>
          <p:nvSpPr>
            <p:cNvPr id="10260" name="Text Box 19"/>
            <p:cNvSpPr txBox="1">
              <a:spLocks noChangeArrowheads="1"/>
            </p:cNvSpPr>
            <p:nvPr/>
          </p:nvSpPr>
          <p:spPr bwMode="auto">
            <a:xfrm>
              <a:off x="321" y="2545"/>
              <a:ext cx="81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 u="sng"/>
                <a:t>Solution</a:t>
              </a:r>
            </a:p>
          </p:txBody>
        </p:sp>
        <p:sp>
          <p:nvSpPr>
            <p:cNvPr id="10261" name="Text Box 20"/>
            <p:cNvSpPr txBox="1">
              <a:spLocks noChangeArrowheads="1"/>
            </p:cNvSpPr>
            <p:nvPr/>
          </p:nvSpPr>
          <p:spPr bwMode="auto">
            <a:xfrm>
              <a:off x="1715" y="2545"/>
              <a:ext cx="75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 u="sng"/>
                <a:t>Solvent</a:t>
              </a:r>
            </a:p>
          </p:txBody>
        </p:sp>
        <p:sp>
          <p:nvSpPr>
            <p:cNvPr id="10262" name="Text Box 21"/>
            <p:cNvSpPr txBox="1">
              <a:spLocks noChangeArrowheads="1"/>
            </p:cNvSpPr>
            <p:nvPr/>
          </p:nvSpPr>
          <p:spPr bwMode="auto">
            <a:xfrm>
              <a:off x="2975" y="2545"/>
              <a:ext cx="6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 u="sng"/>
                <a:t>Solute</a:t>
              </a:r>
            </a:p>
          </p:txBody>
        </p:sp>
      </p:grpSp>
      <p:sp>
        <p:nvSpPr>
          <p:cNvPr id="18454" name="Text Box 22"/>
          <p:cNvSpPr txBox="1">
            <a:spLocks noChangeArrowheads="1"/>
          </p:cNvSpPr>
          <p:nvPr/>
        </p:nvSpPr>
        <p:spPr bwMode="auto">
          <a:xfrm>
            <a:off x="239713" y="5043488"/>
            <a:ext cx="1827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Soft drink (</a:t>
            </a:r>
            <a:r>
              <a:rPr lang="en-US" i="1">
                <a:solidFill>
                  <a:srgbClr val="FF0000"/>
                </a:solidFill>
              </a:rPr>
              <a:t>l</a:t>
            </a:r>
            <a:r>
              <a:rPr lang="en-US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8455" name="Text Box 23"/>
          <p:cNvSpPr txBox="1">
            <a:spLocks noChangeArrowheads="1"/>
          </p:cNvSpPr>
          <p:nvPr/>
        </p:nvSpPr>
        <p:spPr bwMode="auto">
          <a:xfrm>
            <a:off x="646113" y="4495800"/>
            <a:ext cx="1014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Air (</a:t>
            </a:r>
            <a:r>
              <a:rPr lang="en-US" i="1">
                <a:solidFill>
                  <a:srgbClr val="FF0000"/>
                </a:solidFill>
              </a:rPr>
              <a:t>g</a:t>
            </a:r>
            <a:r>
              <a:rPr lang="en-US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8456" name="Text Box 24"/>
          <p:cNvSpPr txBox="1">
            <a:spLocks noChangeArrowheads="1"/>
          </p:cNvSpPr>
          <p:nvPr/>
        </p:nvSpPr>
        <p:spPr bwMode="auto">
          <a:xfrm>
            <a:off x="153988" y="5699125"/>
            <a:ext cx="21320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</a:rPr>
              <a:t>Soft Solder (</a:t>
            </a:r>
            <a:r>
              <a:rPr lang="en-US" i="1">
                <a:solidFill>
                  <a:srgbClr val="FF0000"/>
                </a:solidFill>
              </a:rPr>
              <a:t>s</a:t>
            </a:r>
            <a:r>
              <a:rPr lang="en-US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8457" name="Text Box 25"/>
          <p:cNvSpPr txBox="1">
            <a:spLocks noChangeArrowheads="1"/>
          </p:cNvSpPr>
          <p:nvPr/>
        </p:nvSpPr>
        <p:spPr bwMode="auto">
          <a:xfrm>
            <a:off x="2946400" y="5103813"/>
            <a:ext cx="754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accent2"/>
                </a:solidFill>
              </a:rPr>
              <a:t>H</a:t>
            </a:r>
            <a:r>
              <a:rPr lang="en-US" baseline="-25000">
                <a:solidFill>
                  <a:schemeClr val="accent2"/>
                </a:solidFill>
              </a:rPr>
              <a:t>2</a:t>
            </a:r>
            <a:r>
              <a:rPr lang="en-US">
                <a:solidFill>
                  <a:schemeClr val="accent2"/>
                </a:solidFill>
              </a:rPr>
              <a:t>O</a:t>
            </a:r>
          </a:p>
        </p:txBody>
      </p:sp>
      <p:sp>
        <p:nvSpPr>
          <p:cNvPr id="18458" name="Text Box 26"/>
          <p:cNvSpPr txBox="1">
            <a:spLocks noChangeArrowheads="1"/>
          </p:cNvSpPr>
          <p:nvPr/>
        </p:nvSpPr>
        <p:spPr bwMode="auto">
          <a:xfrm>
            <a:off x="3063875" y="4495800"/>
            <a:ext cx="517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accent2"/>
                </a:solidFill>
              </a:rPr>
              <a:t>N</a:t>
            </a:r>
            <a:r>
              <a:rPr lang="en-US" baseline="-25000">
                <a:solidFill>
                  <a:schemeClr val="accent2"/>
                </a:solidFill>
              </a:rPr>
              <a:t>2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18459" name="Text Box 27"/>
          <p:cNvSpPr txBox="1">
            <a:spLocks noChangeArrowheads="1"/>
          </p:cNvSpPr>
          <p:nvPr/>
        </p:nvSpPr>
        <p:spPr bwMode="auto">
          <a:xfrm>
            <a:off x="3044825" y="5676900"/>
            <a:ext cx="557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solidFill>
                  <a:schemeClr val="accent2"/>
                </a:solidFill>
              </a:rPr>
              <a:t>Pb</a:t>
            </a:r>
          </a:p>
        </p:txBody>
      </p:sp>
      <p:sp>
        <p:nvSpPr>
          <p:cNvPr id="18460" name="Text Box 28"/>
          <p:cNvSpPr txBox="1">
            <a:spLocks noChangeArrowheads="1"/>
          </p:cNvSpPr>
          <p:nvPr/>
        </p:nvSpPr>
        <p:spPr bwMode="auto">
          <a:xfrm>
            <a:off x="4376738" y="5105400"/>
            <a:ext cx="17367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00B050"/>
                </a:solidFill>
              </a:rPr>
              <a:t>Sugar, CO</a:t>
            </a:r>
            <a:r>
              <a:rPr lang="en-US" baseline="-25000">
                <a:solidFill>
                  <a:srgbClr val="00B050"/>
                </a:solidFill>
              </a:rPr>
              <a:t>2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18461" name="Text Box 29"/>
          <p:cNvSpPr txBox="1">
            <a:spLocks noChangeArrowheads="1"/>
          </p:cNvSpPr>
          <p:nvPr/>
        </p:nvSpPr>
        <p:spPr bwMode="auto">
          <a:xfrm>
            <a:off x="4383088" y="4495800"/>
            <a:ext cx="17287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00B050"/>
                </a:solidFill>
              </a:rPr>
              <a:t>O</a:t>
            </a:r>
            <a:r>
              <a:rPr lang="en-US" baseline="-25000">
                <a:solidFill>
                  <a:srgbClr val="00B050"/>
                </a:solidFill>
              </a:rPr>
              <a:t>2</a:t>
            </a:r>
            <a:r>
              <a:rPr lang="en-US">
                <a:solidFill>
                  <a:srgbClr val="00B050"/>
                </a:solidFill>
              </a:rPr>
              <a:t>, Ar, CH</a:t>
            </a:r>
            <a:r>
              <a:rPr lang="en-US" baseline="-25000">
                <a:solidFill>
                  <a:srgbClr val="00B050"/>
                </a:solidFill>
              </a:rPr>
              <a:t>4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18462" name="Text Box 30"/>
          <p:cNvSpPr txBox="1">
            <a:spLocks noChangeArrowheads="1"/>
          </p:cNvSpPr>
          <p:nvPr/>
        </p:nvSpPr>
        <p:spPr bwMode="auto">
          <a:xfrm>
            <a:off x="4968875" y="5678488"/>
            <a:ext cx="557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>
                <a:solidFill>
                  <a:srgbClr val="00B050"/>
                </a:solidFill>
              </a:rPr>
              <a:t>Sn</a:t>
            </a:r>
          </a:p>
        </p:txBody>
      </p: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6538913" y="3502025"/>
            <a:ext cx="2452687" cy="2698750"/>
            <a:chOff x="4119" y="2112"/>
            <a:chExt cx="1545" cy="1700"/>
          </a:xfrm>
        </p:grpSpPr>
        <p:pic>
          <p:nvPicPr>
            <p:cNvPr id="10258" name="Picture 3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9" y="2112"/>
              <a:ext cx="1545" cy="1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59" name="Text Box 34"/>
            <p:cNvSpPr txBox="1">
              <a:spLocks noChangeArrowheads="1"/>
            </p:cNvSpPr>
            <p:nvPr/>
          </p:nvSpPr>
          <p:spPr bwMode="auto">
            <a:xfrm>
              <a:off x="4272" y="3408"/>
              <a:ext cx="129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1800"/>
                <a:t>aqueous solutions of KMnO</a:t>
              </a:r>
              <a:r>
                <a:rPr lang="en-US" sz="1800" baseline="-25000"/>
                <a:t>4</a:t>
              </a:r>
            </a:p>
          </p:txBody>
        </p:sp>
      </p:grpSp>
      <p:sp>
        <p:nvSpPr>
          <p:cNvPr id="10257" name="TextBox 22"/>
          <p:cNvSpPr txBox="1">
            <a:spLocks noChangeArrowheads="1"/>
          </p:cNvSpPr>
          <p:nvPr/>
        </p:nvSpPr>
        <p:spPr bwMode="auto">
          <a:xfrm>
            <a:off x="1812925" y="58738"/>
            <a:ext cx="49244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>
                <a:solidFill>
                  <a:srgbClr val="9900CC"/>
                </a:solidFill>
              </a:rPr>
              <a:t>Solution, Solute &amp; Solvent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8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/>
      <p:bldP spid="18448" grpId="0" autoUpdateAnimBg="0"/>
      <p:bldP spid="18450" grpId="0" autoUpdateAnimBg="0"/>
      <p:bldP spid="18454" grpId="0" autoUpdateAnimBg="0"/>
      <p:bldP spid="18455" grpId="0" autoUpdateAnimBg="0"/>
      <p:bldP spid="18456" grpId="0" autoUpdateAnimBg="0"/>
      <p:bldP spid="18457" grpId="0" autoUpdateAnimBg="0"/>
      <p:bldP spid="18458" grpId="0" autoUpdateAnimBg="0"/>
      <p:bldP spid="18459" grpId="0" autoUpdateAnimBg="0"/>
      <p:bldP spid="18460" grpId="0" autoUpdateAnimBg="0"/>
      <p:bldP spid="18461" grpId="0" autoUpdateAnimBg="0"/>
      <p:bldP spid="18462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F13E483-DA4A-409C-B06F-A60CCB4C79D6}" type="slidenum">
              <a:rPr lang="en-US" sz="1400">
                <a:latin typeface="Times New Roman" pitchFamily="18" charset="0"/>
              </a:rPr>
              <a:pPr/>
              <a:t>30</a:t>
            </a:fld>
            <a:endParaRPr lang="en-US" sz="1400">
              <a:latin typeface="Times New Roman" pitchFamily="18" charset="0"/>
            </a:endParaRPr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227013" y="268288"/>
            <a:ext cx="9417051" cy="632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6D3DC58-6EB5-4F45-B13D-88DA0510552F}" type="slidenum">
              <a:rPr lang="en-US" sz="1400">
                <a:latin typeface="Times New Roman" pitchFamily="18" charset="0"/>
              </a:rPr>
              <a:pPr/>
              <a:t>31</a:t>
            </a:fld>
            <a:endParaRPr lang="en-US" sz="1400">
              <a:latin typeface="Times New Roman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838200" y="1306513"/>
            <a:ext cx="7180263" cy="523875"/>
            <a:chOff x="924" y="1205"/>
            <a:chExt cx="4523" cy="330"/>
          </a:xfrm>
        </p:grpSpPr>
        <p:sp>
          <p:nvSpPr>
            <p:cNvPr id="36893" name="Text Box 3"/>
            <p:cNvSpPr txBox="1">
              <a:spLocks noChangeArrowheads="1"/>
            </p:cNvSpPr>
            <p:nvPr/>
          </p:nvSpPr>
          <p:spPr bwMode="auto">
            <a:xfrm>
              <a:off x="924" y="1205"/>
              <a:ext cx="4523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Zn(</a:t>
              </a:r>
              <a:r>
                <a:rPr lang="en-US" sz="2800" i="1"/>
                <a:t>s</a:t>
              </a:r>
              <a:r>
                <a:rPr lang="en-US" sz="2800"/>
                <a:t>) + CuSO</a:t>
              </a:r>
              <a:r>
                <a:rPr lang="en-US" sz="2800" baseline="-25000"/>
                <a:t>4</a:t>
              </a:r>
              <a:r>
                <a:rPr lang="en-US" sz="2800"/>
                <a:t>(</a:t>
              </a:r>
              <a:r>
                <a:rPr lang="en-US" sz="2800" i="1"/>
                <a:t>aq</a:t>
              </a:r>
              <a:r>
                <a:rPr lang="en-US" sz="2800"/>
                <a:t>)          ZnSO</a:t>
              </a:r>
              <a:r>
                <a:rPr lang="en-US" sz="2800" baseline="-25000"/>
                <a:t>4</a:t>
              </a:r>
              <a:r>
                <a:rPr lang="en-US" sz="2800"/>
                <a:t>(</a:t>
              </a:r>
              <a:r>
                <a:rPr lang="en-US" sz="2800" i="1"/>
                <a:t>aq</a:t>
              </a:r>
              <a:r>
                <a:rPr lang="en-US" sz="2800"/>
                <a:t>) + Cu(</a:t>
              </a:r>
              <a:r>
                <a:rPr lang="en-US" sz="2800" i="1"/>
                <a:t>s</a:t>
              </a:r>
              <a:r>
                <a:rPr lang="en-US" sz="2800"/>
                <a:t>)</a:t>
              </a:r>
            </a:p>
          </p:txBody>
        </p:sp>
        <p:sp>
          <p:nvSpPr>
            <p:cNvPr id="36894" name="Line 4"/>
            <p:cNvSpPr>
              <a:spLocks noChangeShapeType="1"/>
            </p:cNvSpPr>
            <p:nvPr/>
          </p:nvSpPr>
          <p:spPr bwMode="auto">
            <a:xfrm>
              <a:off x="2978" y="1369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58374" name="Text Box 6"/>
          <p:cNvSpPr txBox="1">
            <a:spLocks noChangeArrowheads="1"/>
          </p:cNvSpPr>
          <p:nvPr/>
        </p:nvSpPr>
        <p:spPr bwMode="auto">
          <a:xfrm>
            <a:off x="2895600" y="1966913"/>
            <a:ext cx="2049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>
                <a:solidFill>
                  <a:srgbClr val="FF0000"/>
                </a:solidFill>
              </a:rPr>
              <a:t>Zn </a:t>
            </a:r>
            <a:r>
              <a:rPr lang="en-US"/>
              <a:t>is oxidized</a:t>
            </a: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76200" y="1966913"/>
            <a:ext cx="2722563" cy="457200"/>
            <a:chOff x="297" y="1960"/>
            <a:chExt cx="1715" cy="288"/>
          </a:xfrm>
        </p:grpSpPr>
        <p:sp>
          <p:nvSpPr>
            <p:cNvPr id="36891" name="Text Box 8"/>
            <p:cNvSpPr txBox="1">
              <a:spLocks noChangeArrowheads="1"/>
            </p:cNvSpPr>
            <p:nvPr/>
          </p:nvSpPr>
          <p:spPr bwMode="auto">
            <a:xfrm>
              <a:off x="297" y="1960"/>
              <a:ext cx="17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FF0000"/>
                  </a:solidFill>
                </a:rPr>
                <a:t>Zn          Zn</a:t>
              </a:r>
              <a:r>
                <a:rPr lang="en-US" baseline="30000">
                  <a:solidFill>
                    <a:srgbClr val="FF0000"/>
                  </a:solidFill>
                </a:rPr>
                <a:t>2+</a:t>
              </a:r>
              <a:r>
                <a:rPr lang="en-US">
                  <a:solidFill>
                    <a:srgbClr val="FF0000"/>
                  </a:solidFill>
                </a:rPr>
                <a:t> + 2e</a:t>
              </a:r>
              <a:r>
                <a:rPr lang="en-US" baseline="30000">
                  <a:solidFill>
                    <a:srgbClr val="FF0000"/>
                  </a:solidFill>
                </a:rPr>
                <a:t>-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6892" name="Line 9"/>
            <p:cNvSpPr>
              <a:spLocks noChangeShapeType="1"/>
            </p:cNvSpPr>
            <p:nvPr/>
          </p:nvSpPr>
          <p:spPr bwMode="auto">
            <a:xfrm>
              <a:off x="603" y="2106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58378" name="Text Box 10"/>
          <p:cNvSpPr txBox="1">
            <a:spLocks noChangeArrowheads="1"/>
          </p:cNvSpPr>
          <p:nvPr/>
        </p:nvSpPr>
        <p:spPr bwMode="auto">
          <a:xfrm>
            <a:off x="2895600" y="2552700"/>
            <a:ext cx="2298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>
                <a:solidFill>
                  <a:schemeClr val="accent2"/>
                </a:solidFill>
              </a:rPr>
              <a:t>Cu</a:t>
            </a:r>
            <a:r>
              <a:rPr lang="en-US" baseline="30000">
                <a:solidFill>
                  <a:schemeClr val="accent2"/>
                </a:solidFill>
              </a:rPr>
              <a:t>2+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/>
              <a:t>is reduced</a:t>
            </a:r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76200" y="2552700"/>
            <a:ext cx="2792413" cy="457200"/>
            <a:chOff x="2418" y="1280"/>
            <a:chExt cx="1759" cy="288"/>
          </a:xfrm>
        </p:grpSpPr>
        <p:sp>
          <p:nvSpPr>
            <p:cNvPr id="36889" name="Text Box 12"/>
            <p:cNvSpPr txBox="1">
              <a:spLocks noChangeArrowheads="1"/>
            </p:cNvSpPr>
            <p:nvPr/>
          </p:nvSpPr>
          <p:spPr bwMode="auto">
            <a:xfrm>
              <a:off x="2418" y="1280"/>
              <a:ext cx="175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chemeClr val="accent2"/>
                  </a:solidFill>
                </a:rPr>
                <a:t>Cu</a:t>
              </a:r>
              <a:r>
                <a:rPr lang="en-US" baseline="30000">
                  <a:solidFill>
                    <a:schemeClr val="accent2"/>
                  </a:solidFill>
                </a:rPr>
                <a:t>2+</a:t>
              </a:r>
              <a:r>
                <a:rPr lang="en-US">
                  <a:solidFill>
                    <a:schemeClr val="accent2"/>
                  </a:solidFill>
                </a:rPr>
                <a:t> + 2e</a:t>
              </a:r>
              <a:r>
                <a:rPr lang="en-US" baseline="30000">
                  <a:solidFill>
                    <a:schemeClr val="accent2"/>
                  </a:solidFill>
                </a:rPr>
                <a:t>-</a:t>
              </a:r>
              <a:r>
                <a:rPr lang="en-US">
                  <a:solidFill>
                    <a:schemeClr val="accent2"/>
                  </a:solidFill>
                </a:rPr>
                <a:t>          Cu</a:t>
              </a:r>
            </a:p>
          </p:txBody>
        </p:sp>
        <p:sp>
          <p:nvSpPr>
            <p:cNvPr id="36890" name="Line 13"/>
            <p:cNvSpPr>
              <a:spLocks noChangeShapeType="1"/>
            </p:cNvSpPr>
            <p:nvPr/>
          </p:nvSpPr>
          <p:spPr bwMode="auto">
            <a:xfrm>
              <a:off x="3408" y="1419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58383" name="Text Box 15"/>
          <p:cNvSpPr txBox="1">
            <a:spLocks noChangeArrowheads="1"/>
          </p:cNvSpPr>
          <p:nvPr/>
        </p:nvSpPr>
        <p:spPr bwMode="auto">
          <a:xfrm>
            <a:off x="5238750" y="1965325"/>
            <a:ext cx="3619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>
                <a:solidFill>
                  <a:srgbClr val="FF0000"/>
                </a:solidFill>
              </a:rPr>
              <a:t>Zn</a:t>
            </a:r>
            <a:r>
              <a:rPr lang="en-US"/>
              <a:t> is the </a:t>
            </a:r>
            <a:r>
              <a:rPr lang="en-US" b="1" i="1"/>
              <a:t>reducing agent</a:t>
            </a:r>
          </a:p>
        </p:txBody>
      </p:sp>
      <p:sp>
        <p:nvSpPr>
          <p:cNvPr id="58384" name="Text Box 16"/>
          <p:cNvSpPr txBox="1">
            <a:spLocks noChangeArrowheads="1"/>
          </p:cNvSpPr>
          <p:nvPr/>
        </p:nvSpPr>
        <p:spPr bwMode="auto">
          <a:xfrm>
            <a:off x="5219700" y="2552700"/>
            <a:ext cx="3917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>
                <a:solidFill>
                  <a:schemeClr val="accent2"/>
                </a:solidFill>
              </a:rPr>
              <a:t>Cu</a:t>
            </a:r>
            <a:r>
              <a:rPr lang="en-US" baseline="30000">
                <a:solidFill>
                  <a:schemeClr val="accent2"/>
                </a:solidFill>
              </a:rPr>
              <a:t>2+</a:t>
            </a:r>
            <a:r>
              <a:rPr lang="en-US"/>
              <a:t> is the </a:t>
            </a:r>
            <a:r>
              <a:rPr lang="en-US" b="1" i="1"/>
              <a:t>oxidizing agent</a:t>
            </a:r>
          </a:p>
        </p:txBody>
      </p:sp>
      <p:sp>
        <p:nvSpPr>
          <p:cNvPr id="58387" name="Text Box 19"/>
          <p:cNvSpPr txBox="1">
            <a:spLocks noChangeArrowheads="1"/>
          </p:cNvSpPr>
          <p:nvPr/>
        </p:nvSpPr>
        <p:spPr bwMode="auto">
          <a:xfrm>
            <a:off x="0" y="3292475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19088" indent="-3190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buFont typeface="Wingdings" pitchFamily="2" charset="2"/>
              <a:buChar char="Ø"/>
            </a:pPr>
            <a:r>
              <a:rPr lang="en-US">
                <a:solidFill>
                  <a:schemeClr val="accent2"/>
                </a:solidFill>
              </a:rPr>
              <a:t>Copper wire reacts with silver nitrate to form silver metal. Write the redox reaction, half-reactions &amp; identify the oxidizing agent, reducing agent.</a:t>
            </a:r>
          </a:p>
        </p:txBody>
      </p: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419100" y="4546600"/>
            <a:ext cx="8329613" cy="519113"/>
            <a:chOff x="660" y="1205"/>
            <a:chExt cx="5247" cy="327"/>
          </a:xfrm>
        </p:grpSpPr>
        <p:sp>
          <p:nvSpPr>
            <p:cNvPr id="36887" name="Text Box 22"/>
            <p:cNvSpPr txBox="1">
              <a:spLocks noChangeArrowheads="1"/>
            </p:cNvSpPr>
            <p:nvPr/>
          </p:nvSpPr>
          <p:spPr bwMode="auto">
            <a:xfrm>
              <a:off x="660" y="1205"/>
              <a:ext cx="524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Cu(</a:t>
              </a:r>
              <a:r>
                <a:rPr lang="en-US" sz="2800" i="1"/>
                <a:t>s</a:t>
              </a:r>
              <a:r>
                <a:rPr lang="en-US" sz="2800"/>
                <a:t>) + 2AgNO</a:t>
              </a:r>
              <a:r>
                <a:rPr lang="en-US" sz="2800" baseline="-25000"/>
                <a:t>3</a:t>
              </a:r>
              <a:r>
                <a:rPr lang="en-US" sz="2800"/>
                <a:t>(</a:t>
              </a:r>
              <a:r>
                <a:rPr lang="en-US" sz="2800" i="1"/>
                <a:t>aq</a:t>
              </a:r>
              <a:r>
                <a:rPr lang="en-US" sz="2800"/>
                <a:t>)          Cu(NO</a:t>
              </a:r>
              <a:r>
                <a:rPr lang="en-US" sz="2800" baseline="-25000"/>
                <a:t>3</a:t>
              </a:r>
              <a:r>
                <a:rPr lang="en-US" sz="2800"/>
                <a:t>)</a:t>
              </a:r>
              <a:r>
                <a:rPr lang="en-US" sz="2800" baseline="-25000"/>
                <a:t>2</a:t>
              </a:r>
              <a:r>
                <a:rPr lang="en-US" sz="2800"/>
                <a:t>(</a:t>
              </a:r>
              <a:r>
                <a:rPr lang="en-US" sz="2800" i="1"/>
                <a:t>aq</a:t>
              </a:r>
              <a:r>
                <a:rPr lang="en-US" sz="2800"/>
                <a:t>) + 2Ag(</a:t>
              </a:r>
              <a:r>
                <a:rPr lang="en-US" sz="2800" i="1"/>
                <a:t>s</a:t>
              </a:r>
              <a:r>
                <a:rPr lang="en-US" sz="2800"/>
                <a:t>)</a:t>
              </a:r>
            </a:p>
          </p:txBody>
        </p:sp>
        <p:sp>
          <p:nvSpPr>
            <p:cNvPr id="36888" name="Line 23"/>
            <p:cNvSpPr>
              <a:spLocks noChangeShapeType="1"/>
            </p:cNvSpPr>
            <p:nvPr/>
          </p:nvSpPr>
          <p:spPr bwMode="auto">
            <a:xfrm>
              <a:off x="2967" y="1369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179388" y="5232400"/>
            <a:ext cx="2792412" cy="457200"/>
            <a:chOff x="275" y="1960"/>
            <a:chExt cx="1759" cy="288"/>
          </a:xfrm>
        </p:grpSpPr>
        <p:sp>
          <p:nvSpPr>
            <p:cNvPr id="36885" name="Text Box 25"/>
            <p:cNvSpPr txBox="1">
              <a:spLocks noChangeArrowheads="1"/>
            </p:cNvSpPr>
            <p:nvPr/>
          </p:nvSpPr>
          <p:spPr bwMode="auto">
            <a:xfrm>
              <a:off x="275" y="1960"/>
              <a:ext cx="175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FF0000"/>
                  </a:solidFill>
                </a:rPr>
                <a:t>Cu          Cu</a:t>
              </a:r>
              <a:r>
                <a:rPr lang="en-US" baseline="30000">
                  <a:solidFill>
                    <a:srgbClr val="FF0000"/>
                  </a:solidFill>
                </a:rPr>
                <a:t>2+</a:t>
              </a:r>
              <a:r>
                <a:rPr lang="en-US">
                  <a:solidFill>
                    <a:srgbClr val="FF0000"/>
                  </a:solidFill>
                </a:rPr>
                <a:t> + 2e</a:t>
              </a:r>
              <a:r>
                <a:rPr lang="en-US" baseline="30000">
                  <a:solidFill>
                    <a:srgbClr val="FF0000"/>
                  </a:solidFill>
                </a:rPr>
                <a:t>-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36886" name="Line 26"/>
            <p:cNvSpPr>
              <a:spLocks noChangeShapeType="1"/>
            </p:cNvSpPr>
            <p:nvPr/>
          </p:nvSpPr>
          <p:spPr bwMode="auto">
            <a:xfrm>
              <a:off x="603" y="2106"/>
              <a:ext cx="48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150813" y="5765800"/>
            <a:ext cx="2481262" cy="461963"/>
            <a:chOff x="95" y="3456"/>
            <a:chExt cx="1563" cy="291"/>
          </a:xfrm>
        </p:grpSpPr>
        <p:sp>
          <p:nvSpPr>
            <p:cNvPr id="36883" name="Text Box 28"/>
            <p:cNvSpPr txBox="1">
              <a:spLocks noChangeArrowheads="1"/>
            </p:cNvSpPr>
            <p:nvPr/>
          </p:nvSpPr>
          <p:spPr bwMode="auto">
            <a:xfrm>
              <a:off x="95" y="3456"/>
              <a:ext cx="1563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chemeClr val="accent2"/>
                  </a:solidFill>
                </a:rPr>
                <a:t>Ag</a:t>
              </a:r>
              <a:r>
                <a:rPr lang="en-US" baseline="30000">
                  <a:solidFill>
                    <a:schemeClr val="accent2"/>
                  </a:solidFill>
                </a:rPr>
                <a:t>+</a:t>
              </a:r>
              <a:r>
                <a:rPr lang="en-US">
                  <a:solidFill>
                    <a:schemeClr val="accent2"/>
                  </a:solidFill>
                </a:rPr>
                <a:t> + e</a:t>
              </a:r>
              <a:r>
                <a:rPr lang="en-US" baseline="30000">
                  <a:solidFill>
                    <a:schemeClr val="accent2"/>
                  </a:solidFill>
                </a:rPr>
                <a:t>-</a:t>
              </a:r>
              <a:r>
                <a:rPr lang="en-US">
                  <a:solidFill>
                    <a:schemeClr val="accent2"/>
                  </a:solidFill>
                </a:rPr>
                <a:t>          Ag</a:t>
              </a:r>
            </a:p>
          </p:txBody>
        </p:sp>
        <p:sp>
          <p:nvSpPr>
            <p:cNvPr id="36884" name="Line 29"/>
            <p:cNvSpPr>
              <a:spLocks noChangeShapeType="1"/>
            </p:cNvSpPr>
            <p:nvPr/>
          </p:nvSpPr>
          <p:spPr bwMode="auto">
            <a:xfrm>
              <a:off x="876" y="3600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58398" name="Text Box 30"/>
          <p:cNvSpPr txBox="1">
            <a:spLocks noChangeArrowheads="1"/>
          </p:cNvSpPr>
          <p:nvPr/>
        </p:nvSpPr>
        <p:spPr bwMode="auto">
          <a:xfrm>
            <a:off x="3013075" y="5765800"/>
            <a:ext cx="21685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>
                <a:solidFill>
                  <a:schemeClr val="accent2"/>
                </a:solidFill>
              </a:rPr>
              <a:t>Ag</a:t>
            </a:r>
            <a:r>
              <a:rPr lang="en-US" baseline="30000">
                <a:solidFill>
                  <a:schemeClr val="accent2"/>
                </a:solidFill>
              </a:rPr>
              <a:t>+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/>
              <a:t>is reduced</a:t>
            </a:r>
          </a:p>
        </p:txBody>
      </p:sp>
      <p:sp>
        <p:nvSpPr>
          <p:cNvPr id="58400" name="Text Box 32"/>
          <p:cNvSpPr txBox="1">
            <a:spLocks noChangeArrowheads="1"/>
          </p:cNvSpPr>
          <p:nvPr/>
        </p:nvSpPr>
        <p:spPr bwMode="auto">
          <a:xfrm>
            <a:off x="5257800" y="5765800"/>
            <a:ext cx="3822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>
                <a:solidFill>
                  <a:schemeClr val="accent2"/>
                </a:solidFill>
              </a:rPr>
              <a:t>Ag</a:t>
            </a:r>
            <a:r>
              <a:rPr lang="en-US" baseline="30000">
                <a:solidFill>
                  <a:schemeClr val="accent2"/>
                </a:solidFill>
              </a:rPr>
              <a:t>+</a:t>
            </a:r>
            <a:r>
              <a:rPr lang="en-US"/>
              <a:t> is the </a:t>
            </a:r>
            <a:r>
              <a:rPr lang="en-US" b="1" i="1"/>
              <a:t>oxidizing agent</a:t>
            </a:r>
          </a:p>
        </p:txBody>
      </p: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3048000" y="5232400"/>
            <a:ext cx="2103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>
                <a:solidFill>
                  <a:srgbClr val="FF0000"/>
                </a:solidFill>
              </a:rPr>
              <a:t>Cu </a:t>
            </a:r>
            <a:r>
              <a:rPr lang="en-US"/>
              <a:t>is oxidized</a:t>
            </a:r>
          </a:p>
        </p:txBody>
      </p:sp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5257800" y="5232400"/>
            <a:ext cx="3689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>
                <a:solidFill>
                  <a:srgbClr val="FF0000"/>
                </a:solidFill>
              </a:rPr>
              <a:t>Cu</a:t>
            </a:r>
            <a:r>
              <a:rPr lang="en-US"/>
              <a:t> is the </a:t>
            </a:r>
            <a:r>
              <a:rPr lang="en-US" b="1" i="1"/>
              <a:t>reducing agent</a:t>
            </a:r>
          </a:p>
        </p:txBody>
      </p:sp>
      <p:sp>
        <p:nvSpPr>
          <p:cNvPr id="32" name="Text Box 19"/>
          <p:cNvSpPr txBox="1">
            <a:spLocks noChangeArrowheads="1"/>
          </p:cNvSpPr>
          <p:nvPr/>
        </p:nvSpPr>
        <p:spPr bwMode="auto">
          <a:xfrm>
            <a:off x="0" y="77788"/>
            <a:ext cx="9144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19088" indent="-3190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buFont typeface="Wingdings" pitchFamily="2" charset="2"/>
              <a:buChar char="Ø"/>
            </a:pPr>
            <a:r>
              <a:rPr lang="en-US">
                <a:solidFill>
                  <a:schemeClr val="accent2"/>
                </a:solidFill>
              </a:rPr>
              <a:t>Zinc bar reacts with copper(II) sulfate to form copper metal. Write the redox reaction, half-reactions &amp; identify the oxidizing agent, reducing agent.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8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8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8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8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8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8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8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4" grpId="0" autoUpdateAnimBg="0"/>
      <p:bldP spid="58378" grpId="0" autoUpdateAnimBg="0"/>
      <p:bldP spid="58383" grpId="0" autoUpdateAnimBg="0"/>
      <p:bldP spid="58384" grpId="0" autoUpdateAnimBg="0"/>
      <p:bldP spid="58387" grpId="0"/>
      <p:bldP spid="58398" grpId="0" autoUpdateAnimBg="0"/>
      <p:bldP spid="58400" grpId="0" autoUpdateAnimBg="0"/>
      <p:bldP spid="29" grpId="0" autoUpdateAnimBg="0"/>
      <p:bldP spid="30" grpId="0" autoUpdateAnimBg="0"/>
      <p:bldP spid="3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41967DB-182D-49BF-A659-47E38EDB0F80}" type="slidenum">
              <a:rPr lang="en-US" sz="1400">
                <a:latin typeface="Times New Roman" pitchFamily="18" charset="0"/>
              </a:rPr>
              <a:pPr/>
              <a:t>32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09600"/>
          </a:xfrm>
        </p:spPr>
        <p:txBody>
          <a:bodyPr/>
          <a:lstStyle/>
          <a:p>
            <a:r>
              <a:rPr lang="en-US" sz="3600" smtClean="0">
                <a:solidFill>
                  <a:srgbClr val="9900CC"/>
                </a:solidFill>
                <a:latin typeface="Arial" charset="0"/>
              </a:rPr>
              <a:t>Oxidation number</a:t>
            </a:r>
          </a:p>
        </p:txBody>
      </p:sp>
      <p:sp>
        <p:nvSpPr>
          <p:cNvPr id="88067" name="Text Box 3"/>
          <p:cNvSpPr txBox="1">
            <a:spLocks noChangeArrowheads="1"/>
          </p:cNvSpPr>
          <p:nvPr/>
        </p:nvSpPr>
        <p:spPr bwMode="auto">
          <a:xfrm>
            <a:off x="619125" y="1066800"/>
            <a:ext cx="7972425" cy="879475"/>
          </a:xfrm>
          <a:prstGeom prst="rect">
            <a:avLst/>
          </a:prstGeom>
          <a:noFill/>
          <a:ln w="57150" cmpd="thinThick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/>
              <a:t>The charge the atom would have in a molecule (or an</a:t>
            </a:r>
          </a:p>
          <a:p>
            <a:pPr algn="l" eaLnBrk="1" hangingPunct="1"/>
            <a:r>
              <a:rPr lang="en-US"/>
              <a:t>ionic compound) if electrons were completely transferred.</a:t>
            </a:r>
          </a:p>
        </p:txBody>
      </p:sp>
      <p:sp>
        <p:nvSpPr>
          <p:cNvPr id="88068" name="Text Box 4"/>
          <p:cNvSpPr txBox="1">
            <a:spLocks noChangeArrowheads="1"/>
          </p:cNvSpPr>
          <p:nvPr/>
        </p:nvSpPr>
        <p:spPr bwMode="auto">
          <a:xfrm>
            <a:off x="365125" y="2249488"/>
            <a:ext cx="79406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buFontTx/>
              <a:buAutoNum type="arabicPeriod"/>
            </a:pPr>
            <a:r>
              <a:rPr lang="en-US"/>
              <a:t>Free elements (uncombined state) have an oxidation number of zero.</a:t>
            </a:r>
          </a:p>
        </p:txBody>
      </p:sp>
      <p:sp>
        <p:nvSpPr>
          <p:cNvPr id="88069" name="Text Box 5"/>
          <p:cNvSpPr txBox="1">
            <a:spLocks noChangeArrowheads="1"/>
          </p:cNvSpPr>
          <p:nvPr/>
        </p:nvSpPr>
        <p:spPr bwMode="auto">
          <a:xfrm>
            <a:off x="2174875" y="3213100"/>
            <a:ext cx="4803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/>
              <a:t>Na, Be, K, Pb, H</a:t>
            </a:r>
            <a:r>
              <a:rPr lang="en-US" sz="2800" baseline="-25000"/>
              <a:t>2</a:t>
            </a:r>
            <a:r>
              <a:rPr lang="en-US" sz="2800"/>
              <a:t>, O</a:t>
            </a:r>
            <a:r>
              <a:rPr lang="en-US" sz="2800" baseline="-25000"/>
              <a:t>2</a:t>
            </a:r>
            <a:r>
              <a:rPr lang="en-US" sz="2800"/>
              <a:t>, P</a:t>
            </a:r>
            <a:r>
              <a:rPr lang="en-US" sz="2800" baseline="-25000"/>
              <a:t>4</a:t>
            </a:r>
            <a:r>
              <a:rPr lang="en-US" sz="2800"/>
              <a:t>  = </a:t>
            </a:r>
            <a:r>
              <a:rPr lang="en-US" sz="28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88070" name="Text Box 6"/>
          <p:cNvSpPr txBox="1">
            <a:spLocks noChangeArrowheads="1"/>
          </p:cNvSpPr>
          <p:nvPr/>
        </p:nvSpPr>
        <p:spPr bwMode="auto">
          <a:xfrm>
            <a:off x="365125" y="3925888"/>
            <a:ext cx="78644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buFontTx/>
              <a:buAutoNum type="arabicPeriod" startAt="2"/>
            </a:pPr>
            <a:r>
              <a:rPr lang="en-US"/>
              <a:t>In monatomic ions, the oxidation number is equal to the charge on the ion.</a:t>
            </a:r>
          </a:p>
        </p:txBody>
      </p:sp>
      <p:sp>
        <p:nvSpPr>
          <p:cNvPr id="88071" name="Text Box 7"/>
          <p:cNvSpPr txBox="1">
            <a:spLocks noChangeArrowheads="1"/>
          </p:cNvSpPr>
          <p:nvPr/>
        </p:nvSpPr>
        <p:spPr bwMode="auto">
          <a:xfrm>
            <a:off x="1479550" y="4951413"/>
            <a:ext cx="6184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/>
              <a:t>Li</a:t>
            </a:r>
            <a:r>
              <a:rPr lang="en-US" sz="2800" baseline="30000"/>
              <a:t>+</a:t>
            </a:r>
            <a:r>
              <a:rPr lang="en-US" sz="2800"/>
              <a:t>, Li = </a:t>
            </a:r>
            <a:r>
              <a:rPr lang="en-US" sz="2800">
                <a:solidFill>
                  <a:srgbClr val="FF0000"/>
                </a:solidFill>
              </a:rPr>
              <a:t>+1</a:t>
            </a:r>
            <a:r>
              <a:rPr lang="en-US" sz="2800"/>
              <a:t>; Fe</a:t>
            </a:r>
            <a:r>
              <a:rPr lang="en-US" sz="2800" baseline="30000"/>
              <a:t>3+</a:t>
            </a:r>
            <a:r>
              <a:rPr lang="en-US" sz="2800"/>
              <a:t>, Fe = </a:t>
            </a:r>
            <a:r>
              <a:rPr lang="en-US" sz="2800">
                <a:solidFill>
                  <a:srgbClr val="FF0000"/>
                </a:solidFill>
              </a:rPr>
              <a:t>+3</a:t>
            </a:r>
            <a:r>
              <a:rPr lang="en-US" sz="2800"/>
              <a:t>;  O</a:t>
            </a:r>
            <a:r>
              <a:rPr lang="en-US" sz="2800" baseline="30000"/>
              <a:t>2-</a:t>
            </a:r>
            <a:r>
              <a:rPr lang="en-US" sz="2800"/>
              <a:t>, O = </a:t>
            </a:r>
            <a:r>
              <a:rPr lang="en-US" sz="2800">
                <a:solidFill>
                  <a:srgbClr val="FF0000"/>
                </a:solidFill>
              </a:rPr>
              <a:t>-2</a:t>
            </a:r>
          </a:p>
        </p:txBody>
      </p:sp>
      <p:sp>
        <p:nvSpPr>
          <p:cNvPr id="88072" name="Text Box 8"/>
          <p:cNvSpPr txBox="1">
            <a:spLocks noChangeArrowheads="1"/>
          </p:cNvSpPr>
          <p:nvPr/>
        </p:nvSpPr>
        <p:spPr bwMode="auto">
          <a:xfrm>
            <a:off x="365125" y="5580063"/>
            <a:ext cx="82454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buFontTx/>
              <a:buAutoNum type="arabicPeriod" startAt="3"/>
            </a:pPr>
            <a:r>
              <a:rPr lang="en-US"/>
              <a:t>The oxidation number of oxygen is</a:t>
            </a:r>
            <a:r>
              <a:rPr lang="en-US" i="1"/>
              <a:t> </a:t>
            </a:r>
            <a:r>
              <a:rPr lang="en-US" b="1"/>
              <a:t>usually</a:t>
            </a:r>
            <a:r>
              <a:rPr lang="en-US"/>
              <a:t> </a:t>
            </a:r>
            <a:r>
              <a:rPr lang="en-US">
                <a:solidFill>
                  <a:srgbClr val="FF0000"/>
                </a:solidFill>
              </a:rPr>
              <a:t>–2</a:t>
            </a:r>
            <a:r>
              <a:rPr lang="en-US"/>
              <a:t>.  In H</a:t>
            </a:r>
            <a:r>
              <a:rPr lang="en-US" baseline="-25000"/>
              <a:t>2</a:t>
            </a:r>
            <a:r>
              <a:rPr lang="en-US"/>
              <a:t>O</a:t>
            </a:r>
            <a:r>
              <a:rPr lang="en-US" baseline="-25000"/>
              <a:t>2 </a:t>
            </a:r>
            <a:r>
              <a:rPr lang="en-US"/>
              <a:t>and O</a:t>
            </a:r>
            <a:r>
              <a:rPr lang="en-US" baseline="-25000"/>
              <a:t>2</a:t>
            </a:r>
            <a:r>
              <a:rPr lang="en-US" baseline="30000"/>
              <a:t>2-</a:t>
            </a:r>
            <a:r>
              <a:rPr lang="en-US"/>
              <a:t> it is  </a:t>
            </a:r>
            <a:r>
              <a:rPr lang="en-US">
                <a:solidFill>
                  <a:srgbClr val="FF0000"/>
                </a:solidFill>
              </a:rPr>
              <a:t>–1</a:t>
            </a:r>
            <a:r>
              <a:rPr lang="en-US"/>
              <a:t>. </a:t>
            </a:r>
          </a:p>
        </p:txBody>
      </p:sp>
      <p:sp>
        <p:nvSpPr>
          <p:cNvPr id="37898" name="Text Box 9"/>
          <p:cNvSpPr txBox="1">
            <a:spLocks noChangeArrowheads="1"/>
          </p:cNvSpPr>
          <p:nvPr/>
        </p:nvSpPr>
        <p:spPr bwMode="auto">
          <a:xfrm>
            <a:off x="8531225" y="6384925"/>
            <a:ext cx="536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000"/>
              <a:t>4.4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8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8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8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8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8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8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8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8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7" grpId="0" animBg="1"/>
      <p:bldP spid="88068" grpId="0" autoUpdateAnimBg="0"/>
      <p:bldP spid="88069" grpId="0" autoUpdateAnimBg="0"/>
      <p:bldP spid="88070" grpId="0" autoUpdateAnimBg="0"/>
      <p:bldP spid="88071" grpId="0" autoUpdateAnimBg="0"/>
      <p:bldP spid="88072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EFD803D7-866D-4DBB-A6F9-BE06660F61AA}" type="slidenum">
              <a:rPr lang="en-US" sz="1400">
                <a:latin typeface="Times New Roman" pitchFamily="18" charset="0"/>
              </a:rPr>
              <a:pPr/>
              <a:t>33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38915" name="Text Box 2"/>
          <p:cNvSpPr txBox="1">
            <a:spLocks noChangeArrowheads="1"/>
          </p:cNvSpPr>
          <p:nvPr/>
        </p:nvSpPr>
        <p:spPr bwMode="auto">
          <a:xfrm>
            <a:off x="365125" y="192088"/>
            <a:ext cx="80168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buFontTx/>
              <a:buAutoNum type="arabicPeriod" startAt="4"/>
            </a:pPr>
            <a:r>
              <a:rPr lang="en-US"/>
              <a:t>The oxidation number of hydrogen is </a:t>
            </a:r>
            <a:r>
              <a:rPr lang="en-US">
                <a:solidFill>
                  <a:srgbClr val="FF0000"/>
                </a:solidFill>
              </a:rPr>
              <a:t>+1</a:t>
            </a:r>
            <a:r>
              <a:rPr lang="en-US"/>
              <a:t> </a:t>
            </a:r>
            <a:r>
              <a:rPr lang="en-US" i="1"/>
              <a:t>except</a:t>
            </a:r>
            <a:r>
              <a:rPr lang="en-US"/>
              <a:t> when it is bonded to metals in binary compounds.  In these cases, its oxidation number is </a:t>
            </a:r>
            <a:r>
              <a:rPr lang="en-US">
                <a:solidFill>
                  <a:srgbClr val="FF0000"/>
                </a:solidFill>
              </a:rPr>
              <a:t>–1</a:t>
            </a:r>
            <a:r>
              <a:rPr lang="en-US"/>
              <a:t>.</a:t>
            </a:r>
          </a:p>
        </p:txBody>
      </p:sp>
      <p:sp>
        <p:nvSpPr>
          <p:cNvPr id="55299" name="Text Box 3"/>
          <p:cNvSpPr txBox="1">
            <a:spLocks noChangeArrowheads="1"/>
          </p:cNvSpPr>
          <p:nvPr/>
        </p:nvSpPr>
        <p:spPr bwMode="auto">
          <a:xfrm>
            <a:off x="365125" y="1981200"/>
            <a:ext cx="79406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/>
              <a:t>6.  The sum of the oxidation numbers of all the atoms in a molecule or ion is equal to the charge on the molecule or ion.</a:t>
            </a:r>
          </a:p>
        </p:txBody>
      </p:sp>
      <p:sp>
        <p:nvSpPr>
          <p:cNvPr id="55300" name="Text Box 4"/>
          <p:cNvSpPr txBox="1">
            <a:spLocks noChangeArrowheads="1"/>
          </p:cNvSpPr>
          <p:nvPr/>
        </p:nvSpPr>
        <p:spPr bwMode="auto">
          <a:xfrm>
            <a:off x="365125" y="1295400"/>
            <a:ext cx="82454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buFontTx/>
              <a:buAutoNum type="arabicPeriod" startAt="5"/>
            </a:pPr>
            <a:r>
              <a:rPr lang="en-US"/>
              <a:t>Group IA metals are </a:t>
            </a:r>
            <a:r>
              <a:rPr lang="en-US">
                <a:solidFill>
                  <a:srgbClr val="FF0000"/>
                </a:solidFill>
              </a:rPr>
              <a:t>+1</a:t>
            </a:r>
            <a:r>
              <a:rPr lang="en-US"/>
              <a:t>, IIA metals are </a:t>
            </a:r>
            <a:r>
              <a:rPr lang="en-US">
                <a:solidFill>
                  <a:srgbClr val="FF0000"/>
                </a:solidFill>
              </a:rPr>
              <a:t>+2</a:t>
            </a:r>
            <a:r>
              <a:rPr lang="en-US"/>
              <a:t> and fluorine is always </a:t>
            </a:r>
            <a:r>
              <a:rPr lang="en-US">
                <a:solidFill>
                  <a:srgbClr val="FF0000"/>
                </a:solidFill>
              </a:rPr>
              <a:t>–1</a:t>
            </a:r>
            <a:r>
              <a:rPr lang="en-US"/>
              <a:t>.</a:t>
            </a: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6142038" y="4075113"/>
            <a:ext cx="13128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HCO</a:t>
            </a:r>
            <a:r>
              <a:rPr lang="en-US" sz="2800" baseline="-25000"/>
              <a:t>3</a:t>
            </a:r>
            <a:r>
              <a:rPr lang="en-US" sz="2800" baseline="30000">
                <a:solidFill>
                  <a:schemeClr val="accent2"/>
                </a:solidFill>
                <a:sym typeface="Symbol" pitchFamily="18" charset="2"/>
              </a:rPr>
              <a:t> </a:t>
            </a:r>
            <a:r>
              <a:rPr lang="en-US" sz="2800" b="1" baseline="30000">
                <a:sym typeface="Symbol" pitchFamily="18" charset="2"/>
              </a:rPr>
              <a:t></a:t>
            </a:r>
            <a:endParaRPr lang="en-US" sz="2800" b="1" baseline="30000"/>
          </a:p>
        </p:txBody>
      </p:sp>
      <p:sp>
        <p:nvSpPr>
          <p:cNvPr id="55305" name="Text Box 9"/>
          <p:cNvSpPr txBox="1">
            <a:spLocks noChangeArrowheads="1"/>
          </p:cNvSpPr>
          <p:nvPr/>
        </p:nvSpPr>
        <p:spPr bwMode="auto">
          <a:xfrm>
            <a:off x="5410200" y="4608513"/>
            <a:ext cx="12334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O = </a:t>
            </a:r>
            <a:r>
              <a:rPr lang="en-US">
                <a:solidFill>
                  <a:srgbClr val="FF0000"/>
                </a:solidFill>
              </a:rPr>
              <a:t>–</a:t>
            </a:r>
            <a:r>
              <a:rPr lang="en-US" sz="28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6934200" y="4608513"/>
            <a:ext cx="12525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H = </a:t>
            </a:r>
            <a:r>
              <a:rPr lang="en-US" sz="2800">
                <a:solidFill>
                  <a:srgbClr val="FF0000"/>
                </a:solidFill>
              </a:rPr>
              <a:t>+1</a:t>
            </a:r>
          </a:p>
        </p:txBody>
      </p:sp>
      <p:sp>
        <p:nvSpPr>
          <p:cNvPr id="55307" name="Text Box 11"/>
          <p:cNvSpPr txBox="1">
            <a:spLocks noChangeArrowheads="1"/>
          </p:cNvSpPr>
          <p:nvPr/>
        </p:nvSpPr>
        <p:spPr bwMode="auto">
          <a:xfrm>
            <a:off x="5410200" y="5162550"/>
            <a:ext cx="3155950" cy="5286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3x(</a:t>
            </a:r>
            <a:r>
              <a:rPr lang="en-US">
                <a:solidFill>
                  <a:srgbClr val="FF0000"/>
                </a:solidFill>
              </a:rPr>
              <a:t>–</a:t>
            </a:r>
            <a:r>
              <a:rPr lang="en-US" sz="2800">
                <a:solidFill>
                  <a:srgbClr val="FF0000"/>
                </a:solidFill>
              </a:rPr>
              <a:t>2)</a:t>
            </a:r>
            <a:r>
              <a:rPr lang="en-US" sz="2800"/>
              <a:t> + </a:t>
            </a:r>
            <a:r>
              <a:rPr lang="en-US" sz="2800">
                <a:solidFill>
                  <a:srgbClr val="FF0000"/>
                </a:solidFill>
              </a:rPr>
              <a:t>1</a:t>
            </a:r>
            <a:r>
              <a:rPr lang="en-US" sz="2800"/>
              <a:t> + </a:t>
            </a:r>
            <a:r>
              <a:rPr lang="en-US" sz="2800">
                <a:solidFill>
                  <a:srgbClr val="FF0000"/>
                </a:solidFill>
              </a:rPr>
              <a:t>?</a:t>
            </a:r>
            <a:r>
              <a:rPr lang="en-US" sz="2800"/>
              <a:t> = </a:t>
            </a:r>
            <a:r>
              <a:rPr lang="en-US"/>
              <a:t>–</a:t>
            </a:r>
            <a:r>
              <a:rPr lang="en-US" sz="2800"/>
              <a:t>1</a:t>
            </a:r>
          </a:p>
        </p:txBody>
      </p:sp>
      <p:sp>
        <p:nvSpPr>
          <p:cNvPr id="55308" name="Text Box 12"/>
          <p:cNvSpPr txBox="1">
            <a:spLocks noChangeArrowheads="1"/>
          </p:cNvSpPr>
          <p:nvPr/>
        </p:nvSpPr>
        <p:spPr bwMode="auto">
          <a:xfrm>
            <a:off x="6122988" y="5699125"/>
            <a:ext cx="12525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C = </a:t>
            </a:r>
            <a:r>
              <a:rPr lang="en-US" sz="2800">
                <a:solidFill>
                  <a:srgbClr val="FF0000"/>
                </a:solidFill>
              </a:rPr>
              <a:t>+4</a:t>
            </a: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422275" y="4751388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accent2"/>
                </a:solidFill>
              </a:rPr>
              <a:t>What are the oxidation numbers of all the elements in HCO</a:t>
            </a:r>
            <a:r>
              <a:rPr lang="en-US" baseline="-25000">
                <a:solidFill>
                  <a:schemeClr val="accent2"/>
                </a:solidFill>
              </a:rPr>
              <a:t>3</a:t>
            </a:r>
            <a:r>
              <a:rPr lang="en-US" baseline="30000">
                <a:solidFill>
                  <a:schemeClr val="accent2"/>
                </a:solidFill>
                <a:sym typeface="Symbol" pitchFamily="18" charset="2"/>
              </a:rPr>
              <a:t></a:t>
            </a:r>
            <a:r>
              <a:rPr lang="en-US">
                <a:solidFill>
                  <a:schemeClr val="accent2"/>
                </a:solidFill>
              </a:rPr>
              <a:t> ?</a:t>
            </a:r>
          </a:p>
        </p:txBody>
      </p:sp>
      <p:sp>
        <p:nvSpPr>
          <p:cNvPr id="55312" name="Text Box 16"/>
          <p:cNvSpPr txBox="1">
            <a:spLocks noChangeArrowheads="1"/>
          </p:cNvSpPr>
          <p:nvPr/>
        </p:nvSpPr>
        <p:spPr bwMode="auto">
          <a:xfrm>
            <a:off x="381000" y="3124200"/>
            <a:ext cx="79406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/>
              <a:t>7.  Oxidation numbers do not have to be integers. Oxidation number of oxygen in the superoxide ion, O</a:t>
            </a:r>
            <a:r>
              <a:rPr lang="en-US" baseline="-25000"/>
              <a:t>2</a:t>
            </a:r>
            <a:r>
              <a:rPr lang="en-US" baseline="30000"/>
              <a:t>-</a:t>
            </a:r>
            <a:r>
              <a:rPr lang="en-US"/>
              <a:t>, is </a:t>
            </a:r>
            <a:r>
              <a:rPr lang="en-US">
                <a:solidFill>
                  <a:srgbClr val="FF0000"/>
                </a:solidFill>
              </a:rPr>
              <a:t>–</a:t>
            </a:r>
            <a:r>
              <a:rPr lang="en-US">
                <a:solidFill>
                  <a:srgbClr val="FF0000"/>
                </a:solidFill>
                <a:cs typeface="Arial" charset="0"/>
              </a:rPr>
              <a:t>½</a:t>
            </a:r>
            <a:r>
              <a:rPr lang="en-US">
                <a:cs typeface="Arial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5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5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autoUpdateAnimBg="0"/>
      <p:bldP spid="55300" grpId="0" autoUpdateAnimBg="0"/>
      <p:bldP spid="55304" grpId="0" autoUpdateAnimBg="0"/>
      <p:bldP spid="55305" grpId="0" autoUpdateAnimBg="0"/>
      <p:bldP spid="55306" grpId="0" autoUpdateAnimBg="0"/>
      <p:bldP spid="55307" grpId="0" animBg="1" autoUpdateAnimBg="0"/>
      <p:bldP spid="55308" grpId="0" autoUpdateAnimBg="0"/>
      <p:bldP spid="55303" grpId="0"/>
      <p:bldP spid="55312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8D03D34-CC8E-4AD4-B166-8F6F1E8DF03E}" type="slidenum">
              <a:rPr lang="en-US" sz="1400">
                <a:latin typeface="Times New Roman" pitchFamily="18" charset="0"/>
              </a:rPr>
              <a:pPr/>
              <a:t>34</a:t>
            </a:fld>
            <a:endParaRPr lang="en-US" sz="1400">
              <a:latin typeface="Times New Roman" pitchFamily="18" charset="0"/>
            </a:endParaRPr>
          </a:p>
        </p:txBody>
      </p:sp>
      <p:pic>
        <p:nvPicPr>
          <p:cNvPr id="3993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7263" y="500063"/>
            <a:ext cx="7239000" cy="628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ext Box 3"/>
          <p:cNvSpPr txBox="1">
            <a:spLocks noChangeArrowheads="1"/>
          </p:cNvSpPr>
          <p:nvPr/>
        </p:nvSpPr>
        <p:spPr bwMode="auto">
          <a:xfrm>
            <a:off x="677863" y="152400"/>
            <a:ext cx="7829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The Oxidation Numbers of Elements in their Compounds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F7DFFDB-48FA-44BE-95E2-73D0CB71F739}" type="slidenum">
              <a:rPr lang="en-US" sz="1400">
                <a:latin typeface="Times New Roman" pitchFamily="18" charset="0"/>
              </a:rPr>
              <a:pPr/>
              <a:t>35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1587500" y="2362200"/>
            <a:ext cx="1149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NaIO</a:t>
            </a:r>
            <a:r>
              <a:rPr lang="en-US" sz="2800" baseline="-25000"/>
              <a:t>3</a:t>
            </a:r>
            <a:endParaRPr lang="en-US" sz="2800"/>
          </a:p>
        </p:txBody>
      </p:sp>
      <p:sp>
        <p:nvSpPr>
          <p:cNvPr id="56326" name="Text Box 6"/>
          <p:cNvSpPr txBox="1">
            <a:spLocks noChangeArrowheads="1"/>
          </p:cNvSpPr>
          <p:nvPr/>
        </p:nvSpPr>
        <p:spPr bwMode="auto">
          <a:xfrm>
            <a:off x="893763" y="3276600"/>
            <a:ext cx="14509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Na = </a:t>
            </a:r>
            <a:r>
              <a:rPr lang="en-US" sz="2800">
                <a:solidFill>
                  <a:srgbClr val="FF0000"/>
                </a:solidFill>
              </a:rPr>
              <a:t>+1</a:t>
            </a:r>
          </a:p>
        </p:txBody>
      </p:sp>
      <p:sp>
        <p:nvSpPr>
          <p:cNvPr id="56327" name="Text Box 7"/>
          <p:cNvSpPr txBox="1">
            <a:spLocks noChangeArrowheads="1"/>
          </p:cNvSpPr>
          <p:nvPr/>
        </p:nvSpPr>
        <p:spPr bwMode="auto">
          <a:xfrm>
            <a:off x="2292350" y="3276600"/>
            <a:ext cx="11826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O = </a:t>
            </a:r>
            <a:r>
              <a:rPr lang="en-US" sz="2800">
                <a:solidFill>
                  <a:srgbClr val="FF0000"/>
                </a:solidFill>
              </a:rPr>
              <a:t>-2</a:t>
            </a:r>
          </a:p>
        </p:txBody>
      </p:sp>
      <p:sp>
        <p:nvSpPr>
          <p:cNvPr id="56328" name="Text Box 8"/>
          <p:cNvSpPr txBox="1">
            <a:spLocks noChangeArrowheads="1"/>
          </p:cNvSpPr>
          <p:nvPr/>
        </p:nvSpPr>
        <p:spPr bwMode="auto">
          <a:xfrm>
            <a:off x="893763" y="3962400"/>
            <a:ext cx="29257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3x(</a:t>
            </a:r>
            <a:r>
              <a:rPr lang="en-US" sz="2800">
                <a:solidFill>
                  <a:srgbClr val="FF0000"/>
                </a:solidFill>
              </a:rPr>
              <a:t>-2</a:t>
            </a:r>
            <a:r>
              <a:rPr lang="en-US" sz="2800"/>
              <a:t>) + </a:t>
            </a:r>
            <a:r>
              <a:rPr lang="en-US" sz="2800">
                <a:solidFill>
                  <a:srgbClr val="FF0000"/>
                </a:solidFill>
              </a:rPr>
              <a:t>1</a:t>
            </a:r>
            <a:r>
              <a:rPr lang="en-US" sz="2800"/>
              <a:t> + </a:t>
            </a:r>
            <a:r>
              <a:rPr lang="en-US" sz="2800">
                <a:solidFill>
                  <a:srgbClr val="FF0000"/>
                </a:solidFill>
              </a:rPr>
              <a:t>?</a:t>
            </a:r>
            <a:r>
              <a:rPr lang="en-US" sz="2800"/>
              <a:t> = 0</a:t>
            </a:r>
          </a:p>
        </p:txBody>
      </p:sp>
      <p:sp>
        <p:nvSpPr>
          <p:cNvPr id="56329" name="Text Box 9"/>
          <p:cNvSpPr txBox="1">
            <a:spLocks noChangeArrowheads="1"/>
          </p:cNvSpPr>
          <p:nvPr/>
        </p:nvSpPr>
        <p:spPr bwMode="auto">
          <a:xfrm>
            <a:off x="1606550" y="4662488"/>
            <a:ext cx="10937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I = </a:t>
            </a:r>
            <a:r>
              <a:rPr lang="en-US" sz="2800">
                <a:solidFill>
                  <a:srgbClr val="FF0000"/>
                </a:solidFill>
              </a:rPr>
              <a:t>+5</a:t>
            </a:r>
          </a:p>
        </p:txBody>
      </p:sp>
      <p:sp>
        <p:nvSpPr>
          <p:cNvPr id="56330" name="Text Box 10"/>
          <p:cNvSpPr txBox="1">
            <a:spLocks noChangeArrowheads="1"/>
          </p:cNvSpPr>
          <p:nvPr/>
        </p:nvSpPr>
        <p:spPr bwMode="auto">
          <a:xfrm>
            <a:off x="6389688" y="250825"/>
            <a:ext cx="635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IF</a:t>
            </a:r>
            <a:r>
              <a:rPr lang="en-US" sz="2800" baseline="-25000"/>
              <a:t>7</a:t>
            </a:r>
            <a:endParaRPr lang="en-US" sz="2800"/>
          </a:p>
        </p:txBody>
      </p:sp>
      <p:sp>
        <p:nvSpPr>
          <p:cNvPr id="56331" name="Text Box 11"/>
          <p:cNvSpPr txBox="1">
            <a:spLocks noChangeArrowheads="1"/>
          </p:cNvSpPr>
          <p:nvPr/>
        </p:nvSpPr>
        <p:spPr bwMode="auto">
          <a:xfrm>
            <a:off x="6172200" y="989013"/>
            <a:ext cx="11239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F = </a:t>
            </a:r>
            <a:r>
              <a:rPr lang="en-US" sz="2800">
                <a:solidFill>
                  <a:srgbClr val="FF0000"/>
                </a:solidFill>
              </a:rPr>
              <a:t>-1</a:t>
            </a:r>
          </a:p>
        </p:txBody>
      </p:sp>
      <p:sp>
        <p:nvSpPr>
          <p:cNvPr id="56332" name="Text Box 12"/>
          <p:cNvSpPr txBox="1">
            <a:spLocks noChangeArrowheads="1"/>
          </p:cNvSpPr>
          <p:nvPr/>
        </p:nvSpPr>
        <p:spPr bwMode="auto">
          <a:xfrm>
            <a:off x="5737225" y="1684338"/>
            <a:ext cx="23225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7x(</a:t>
            </a:r>
            <a:r>
              <a:rPr lang="en-US" sz="2800">
                <a:solidFill>
                  <a:srgbClr val="FF0000"/>
                </a:solidFill>
              </a:rPr>
              <a:t>-1</a:t>
            </a:r>
            <a:r>
              <a:rPr lang="en-US" sz="2800"/>
              <a:t>) + </a:t>
            </a:r>
            <a:r>
              <a:rPr lang="en-US" sz="2800">
                <a:solidFill>
                  <a:srgbClr val="FF0000"/>
                </a:solidFill>
              </a:rPr>
              <a:t>?</a:t>
            </a:r>
            <a:r>
              <a:rPr lang="en-US" sz="2800"/>
              <a:t> = 0</a:t>
            </a:r>
          </a:p>
        </p:txBody>
      </p:sp>
      <p:sp>
        <p:nvSpPr>
          <p:cNvPr id="56333" name="Text Box 13"/>
          <p:cNvSpPr txBox="1">
            <a:spLocks noChangeArrowheads="1"/>
          </p:cNvSpPr>
          <p:nvPr/>
        </p:nvSpPr>
        <p:spPr bwMode="auto">
          <a:xfrm>
            <a:off x="6172200" y="2360613"/>
            <a:ext cx="10937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I = </a:t>
            </a:r>
            <a:r>
              <a:rPr lang="en-US" sz="2800">
                <a:solidFill>
                  <a:srgbClr val="FF0000"/>
                </a:solidFill>
              </a:rPr>
              <a:t>+7</a:t>
            </a:r>
          </a:p>
        </p:txBody>
      </p:sp>
      <p:sp>
        <p:nvSpPr>
          <p:cNvPr id="56334" name="Text Box 14"/>
          <p:cNvSpPr txBox="1">
            <a:spLocks noChangeArrowheads="1"/>
          </p:cNvSpPr>
          <p:nvPr/>
        </p:nvSpPr>
        <p:spPr bwMode="auto">
          <a:xfrm>
            <a:off x="6154738" y="3646488"/>
            <a:ext cx="14779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K</a:t>
            </a:r>
            <a:r>
              <a:rPr lang="en-US" sz="2800" baseline="-25000"/>
              <a:t>2</a:t>
            </a:r>
            <a:r>
              <a:rPr lang="en-US" sz="2800"/>
              <a:t>Cr</a:t>
            </a:r>
            <a:r>
              <a:rPr lang="en-US" sz="2800" baseline="-25000"/>
              <a:t>2</a:t>
            </a:r>
            <a:r>
              <a:rPr lang="en-US" sz="2800"/>
              <a:t>O</a:t>
            </a:r>
            <a:r>
              <a:rPr lang="en-US" sz="2800" baseline="-25000"/>
              <a:t>7</a:t>
            </a:r>
            <a:endParaRPr lang="en-US" sz="2800"/>
          </a:p>
        </p:txBody>
      </p:sp>
      <p:sp>
        <p:nvSpPr>
          <p:cNvPr id="56335" name="Text Box 15"/>
          <p:cNvSpPr txBox="1">
            <a:spLocks noChangeArrowheads="1"/>
          </p:cNvSpPr>
          <p:nvPr/>
        </p:nvSpPr>
        <p:spPr bwMode="auto">
          <a:xfrm>
            <a:off x="5470525" y="4408488"/>
            <a:ext cx="1182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O = </a:t>
            </a:r>
            <a:r>
              <a:rPr lang="en-US" sz="2800">
                <a:solidFill>
                  <a:srgbClr val="FF0000"/>
                </a:solidFill>
              </a:rPr>
              <a:t>-2</a:t>
            </a:r>
          </a:p>
        </p:txBody>
      </p:sp>
      <p:sp>
        <p:nvSpPr>
          <p:cNvPr id="56336" name="Text Box 16"/>
          <p:cNvSpPr txBox="1">
            <a:spLocks noChangeArrowheads="1"/>
          </p:cNvSpPr>
          <p:nvPr/>
        </p:nvSpPr>
        <p:spPr bwMode="auto">
          <a:xfrm>
            <a:off x="6994525" y="4408488"/>
            <a:ext cx="1231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K = </a:t>
            </a:r>
            <a:r>
              <a:rPr lang="en-US" sz="2800">
                <a:solidFill>
                  <a:srgbClr val="FF0000"/>
                </a:solidFill>
              </a:rPr>
              <a:t>+1</a:t>
            </a:r>
          </a:p>
        </p:txBody>
      </p:sp>
      <p:sp>
        <p:nvSpPr>
          <p:cNvPr id="56337" name="Text Box 17"/>
          <p:cNvSpPr txBox="1">
            <a:spLocks noChangeArrowheads="1"/>
          </p:cNvSpPr>
          <p:nvPr/>
        </p:nvSpPr>
        <p:spPr bwMode="auto">
          <a:xfrm>
            <a:off x="4648200" y="5094288"/>
            <a:ext cx="43624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7x(</a:t>
            </a:r>
            <a:r>
              <a:rPr lang="en-US" sz="2800">
                <a:solidFill>
                  <a:srgbClr val="FF0000"/>
                </a:solidFill>
              </a:rPr>
              <a:t>-2</a:t>
            </a:r>
            <a:r>
              <a:rPr lang="en-US" sz="2800"/>
              <a:t>) + 2x(</a:t>
            </a:r>
            <a:r>
              <a:rPr lang="en-US" sz="2800">
                <a:solidFill>
                  <a:srgbClr val="FF0000"/>
                </a:solidFill>
              </a:rPr>
              <a:t>+1</a:t>
            </a:r>
            <a:r>
              <a:rPr lang="en-US" sz="2800"/>
              <a:t>) + 2x(</a:t>
            </a:r>
            <a:r>
              <a:rPr lang="en-US" sz="2800">
                <a:solidFill>
                  <a:srgbClr val="FF0000"/>
                </a:solidFill>
              </a:rPr>
              <a:t>?)</a:t>
            </a:r>
            <a:r>
              <a:rPr lang="en-US" sz="2800"/>
              <a:t> = 0</a:t>
            </a:r>
          </a:p>
        </p:txBody>
      </p:sp>
      <p:sp>
        <p:nvSpPr>
          <p:cNvPr id="56338" name="Text Box 18"/>
          <p:cNvSpPr txBox="1">
            <a:spLocks noChangeArrowheads="1"/>
          </p:cNvSpPr>
          <p:nvPr/>
        </p:nvSpPr>
        <p:spPr bwMode="auto">
          <a:xfrm>
            <a:off x="6215063" y="5780088"/>
            <a:ext cx="1371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Cr = </a:t>
            </a:r>
            <a:r>
              <a:rPr lang="en-US" sz="2800">
                <a:solidFill>
                  <a:srgbClr val="FF0000"/>
                </a:solidFill>
              </a:rPr>
              <a:t>+6</a:t>
            </a:r>
          </a:p>
        </p:txBody>
      </p:sp>
      <p:sp>
        <p:nvSpPr>
          <p:cNvPr id="40977" name="Text Box 20"/>
          <p:cNvSpPr txBox="1">
            <a:spLocks noChangeArrowheads="1"/>
          </p:cNvSpPr>
          <p:nvPr/>
        </p:nvSpPr>
        <p:spPr bwMode="auto">
          <a:xfrm>
            <a:off x="152400" y="381000"/>
            <a:ext cx="51816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>
                <a:solidFill>
                  <a:schemeClr val="accent2"/>
                </a:solidFill>
              </a:rPr>
              <a:t>What are the oxidation numbers of all the elements in each of these compounds?</a:t>
            </a:r>
          </a:p>
          <a:p>
            <a:pPr algn="l" eaLnBrk="1" hangingPunct="1"/>
            <a:r>
              <a:rPr lang="en-US">
                <a:solidFill>
                  <a:schemeClr val="accent2"/>
                </a:solidFill>
              </a:rPr>
              <a:t>          NaIO</a:t>
            </a:r>
            <a:r>
              <a:rPr lang="en-US" baseline="-25000">
                <a:solidFill>
                  <a:schemeClr val="accent2"/>
                </a:solidFill>
              </a:rPr>
              <a:t>3</a:t>
            </a:r>
            <a:r>
              <a:rPr lang="en-US">
                <a:solidFill>
                  <a:schemeClr val="accent2"/>
                </a:solidFill>
              </a:rPr>
              <a:t>       IF</a:t>
            </a:r>
            <a:r>
              <a:rPr lang="en-US" baseline="-25000">
                <a:solidFill>
                  <a:schemeClr val="accent2"/>
                </a:solidFill>
              </a:rPr>
              <a:t>7</a:t>
            </a:r>
            <a:r>
              <a:rPr lang="en-US">
                <a:solidFill>
                  <a:schemeClr val="accent2"/>
                </a:solidFill>
              </a:rPr>
              <a:t>         K</a:t>
            </a:r>
            <a:r>
              <a:rPr lang="en-US" baseline="-25000">
                <a:solidFill>
                  <a:schemeClr val="accent2"/>
                </a:solidFill>
              </a:rPr>
              <a:t>2</a:t>
            </a:r>
            <a:r>
              <a:rPr lang="en-US">
                <a:solidFill>
                  <a:schemeClr val="accent2"/>
                </a:solidFill>
              </a:rPr>
              <a:t>Cr</a:t>
            </a:r>
            <a:r>
              <a:rPr lang="en-US" baseline="-25000">
                <a:solidFill>
                  <a:schemeClr val="accent2"/>
                </a:solidFill>
              </a:rPr>
              <a:t>2</a:t>
            </a:r>
            <a:r>
              <a:rPr lang="en-US">
                <a:solidFill>
                  <a:schemeClr val="accent2"/>
                </a:solidFill>
              </a:rPr>
              <a:t>O</a:t>
            </a:r>
            <a:r>
              <a:rPr lang="en-US" baseline="-25000">
                <a:solidFill>
                  <a:schemeClr val="accent2"/>
                </a:solidFill>
              </a:rPr>
              <a:t>7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6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6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6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6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6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6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6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6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6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6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6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6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6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6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6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6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5" grpId="0"/>
      <p:bldP spid="56326" grpId="0" autoUpdateAnimBg="0"/>
      <p:bldP spid="56327" grpId="0" autoUpdateAnimBg="0"/>
      <p:bldP spid="56328" grpId="0" autoUpdateAnimBg="0"/>
      <p:bldP spid="56329" grpId="0" autoUpdateAnimBg="0"/>
      <p:bldP spid="56330" grpId="0"/>
      <p:bldP spid="56331" grpId="0" autoUpdateAnimBg="0"/>
      <p:bldP spid="56332" grpId="0" autoUpdateAnimBg="0"/>
      <p:bldP spid="56333" grpId="0" autoUpdateAnimBg="0"/>
      <p:bldP spid="56334" grpId="0"/>
      <p:bldP spid="56335" grpId="0" autoUpdateAnimBg="0"/>
      <p:bldP spid="56336" grpId="0" autoUpdateAnimBg="0"/>
      <p:bldP spid="56337" grpId="0" autoUpdateAnimBg="0"/>
      <p:bldP spid="56338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187BA298-FAD3-482D-9EEE-62907BE6240C}" type="slidenum">
              <a:rPr lang="en-US" sz="1400">
                <a:latin typeface="Times New Roman" pitchFamily="18" charset="0"/>
              </a:rPr>
              <a:pPr/>
              <a:t>36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198438"/>
            <a:ext cx="8501063" cy="639762"/>
          </a:xfrm>
        </p:spPr>
        <p:txBody>
          <a:bodyPr/>
          <a:lstStyle/>
          <a:p>
            <a:r>
              <a:rPr lang="en-US" sz="3600" smtClean="0">
                <a:solidFill>
                  <a:srgbClr val="9900CC"/>
                </a:solidFill>
                <a:latin typeface="Arial" charset="0"/>
              </a:rPr>
              <a:t>Types of Oxidation-Reduction Reactions</a:t>
            </a:r>
          </a:p>
        </p:txBody>
      </p:sp>
      <p:sp>
        <p:nvSpPr>
          <p:cNvPr id="41988" name="Text Box 3"/>
          <p:cNvSpPr txBox="1">
            <a:spLocks noChangeArrowheads="1"/>
          </p:cNvSpPr>
          <p:nvPr/>
        </p:nvSpPr>
        <p:spPr bwMode="auto">
          <a:xfrm>
            <a:off x="212725" y="1512888"/>
            <a:ext cx="36909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 u="sng"/>
              <a:t>Combination Reaction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422650" y="2046288"/>
            <a:ext cx="2303463" cy="519112"/>
            <a:chOff x="2156" y="1289"/>
            <a:chExt cx="1451" cy="327"/>
          </a:xfrm>
        </p:grpSpPr>
        <p:sp>
          <p:nvSpPr>
            <p:cNvPr id="42012" name="Text Box 5"/>
            <p:cNvSpPr txBox="1">
              <a:spLocks noChangeArrowheads="1"/>
            </p:cNvSpPr>
            <p:nvPr/>
          </p:nvSpPr>
          <p:spPr bwMode="auto">
            <a:xfrm>
              <a:off x="2156" y="1289"/>
              <a:ext cx="145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A + B          C</a:t>
              </a:r>
            </a:p>
          </p:txBody>
        </p:sp>
        <p:sp>
          <p:nvSpPr>
            <p:cNvPr id="42013" name="Line 6"/>
            <p:cNvSpPr>
              <a:spLocks noChangeShapeType="1"/>
            </p:cNvSpPr>
            <p:nvPr/>
          </p:nvSpPr>
          <p:spPr bwMode="auto">
            <a:xfrm>
              <a:off x="2866" y="1461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2686050" y="2908300"/>
            <a:ext cx="3781425" cy="519113"/>
            <a:chOff x="1692" y="1832"/>
            <a:chExt cx="2382" cy="327"/>
          </a:xfrm>
        </p:grpSpPr>
        <p:sp>
          <p:nvSpPr>
            <p:cNvPr id="42010" name="Text Box 8"/>
            <p:cNvSpPr txBox="1">
              <a:spLocks noChangeArrowheads="1"/>
            </p:cNvSpPr>
            <p:nvPr/>
          </p:nvSpPr>
          <p:spPr bwMode="auto">
            <a:xfrm>
              <a:off x="1692" y="1832"/>
              <a:ext cx="238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2Al + 3Br</a:t>
              </a:r>
              <a:r>
                <a:rPr lang="en-US" sz="2800" baseline="-25000"/>
                <a:t>2</a:t>
              </a:r>
              <a:r>
                <a:rPr lang="en-US" sz="2800"/>
                <a:t>          2AlBr</a:t>
              </a:r>
              <a:r>
                <a:rPr lang="en-US" sz="2800" baseline="-25000"/>
                <a:t>3</a:t>
              </a:r>
              <a:endParaRPr lang="en-US" sz="2800"/>
            </a:p>
          </p:txBody>
        </p:sp>
        <p:sp>
          <p:nvSpPr>
            <p:cNvPr id="42011" name="Line 9"/>
            <p:cNvSpPr>
              <a:spLocks noChangeShapeType="1"/>
            </p:cNvSpPr>
            <p:nvPr/>
          </p:nvSpPr>
          <p:spPr bwMode="auto">
            <a:xfrm>
              <a:off x="2872" y="201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59407" name="Text Box 15"/>
          <p:cNvSpPr txBox="1">
            <a:spLocks noChangeArrowheads="1"/>
          </p:cNvSpPr>
          <p:nvPr/>
        </p:nvSpPr>
        <p:spPr bwMode="auto">
          <a:xfrm>
            <a:off x="212725" y="3798888"/>
            <a:ext cx="40465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 u="sng"/>
              <a:t>Decomposition Reaction</a:t>
            </a:r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2505075" y="5627688"/>
            <a:ext cx="4137025" cy="519112"/>
            <a:chOff x="1578" y="3545"/>
            <a:chExt cx="2606" cy="327"/>
          </a:xfrm>
        </p:grpSpPr>
        <p:sp>
          <p:nvSpPr>
            <p:cNvPr id="42008" name="Text Box 17"/>
            <p:cNvSpPr txBox="1">
              <a:spLocks noChangeArrowheads="1"/>
            </p:cNvSpPr>
            <p:nvPr/>
          </p:nvSpPr>
          <p:spPr bwMode="auto">
            <a:xfrm>
              <a:off x="1578" y="3545"/>
              <a:ext cx="260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2KClO</a:t>
              </a:r>
              <a:r>
                <a:rPr lang="en-US" sz="2800" baseline="-25000"/>
                <a:t>3</a:t>
              </a:r>
              <a:r>
                <a:rPr lang="en-US" sz="2800"/>
                <a:t>          2KCl + 3O</a:t>
              </a:r>
              <a:r>
                <a:rPr lang="en-US" sz="2800" baseline="-25000"/>
                <a:t>2</a:t>
              </a:r>
              <a:endParaRPr lang="en-US" sz="2800"/>
            </a:p>
          </p:txBody>
        </p:sp>
        <p:sp>
          <p:nvSpPr>
            <p:cNvPr id="42009" name="Line 18"/>
            <p:cNvSpPr>
              <a:spLocks noChangeShapeType="1"/>
            </p:cNvSpPr>
            <p:nvPr/>
          </p:nvSpPr>
          <p:spPr bwMode="auto">
            <a:xfrm>
              <a:off x="2496" y="371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3422650" y="4408488"/>
            <a:ext cx="2303463" cy="519112"/>
            <a:chOff x="2156" y="2777"/>
            <a:chExt cx="1451" cy="327"/>
          </a:xfrm>
        </p:grpSpPr>
        <p:sp>
          <p:nvSpPr>
            <p:cNvPr id="42006" name="Text Box 20"/>
            <p:cNvSpPr txBox="1">
              <a:spLocks noChangeArrowheads="1"/>
            </p:cNvSpPr>
            <p:nvPr/>
          </p:nvSpPr>
          <p:spPr bwMode="auto">
            <a:xfrm>
              <a:off x="2156" y="2777"/>
              <a:ext cx="145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C          A + B</a:t>
              </a:r>
            </a:p>
          </p:txBody>
        </p:sp>
        <p:sp>
          <p:nvSpPr>
            <p:cNvPr id="42007" name="Line 21"/>
            <p:cNvSpPr>
              <a:spLocks noChangeShapeType="1"/>
            </p:cNvSpPr>
            <p:nvPr/>
          </p:nvSpPr>
          <p:spPr bwMode="auto">
            <a:xfrm>
              <a:off x="2503" y="2949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59419" name="Text Box 27"/>
          <p:cNvSpPr txBox="1">
            <a:spLocks noChangeArrowheads="1"/>
          </p:cNvSpPr>
          <p:nvPr/>
        </p:nvSpPr>
        <p:spPr bwMode="auto">
          <a:xfrm>
            <a:off x="2971800" y="26860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0</a:t>
            </a:r>
          </a:p>
        </p:txBody>
      </p:sp>
      <p:sp>
        <p:nvSpPr>
          <p:cNvPr id="59421" name="Text Box 29"/>
          <p:cNvSpPr txBox="1">
            <a:spLocks noChangeArrowheads="1"/>
          </p:cNvSpPr>
          <p:nvPr/>
        </p:nvSpPr>
        <p:spPr bwMode="auto">
          <a:xfrm>
            <a:off x="3941763" y="26860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0</a:t>
            </a:r>
          </a:p>
        </p:txBody>
      </p:sp>
      <p:sp>
        <p:nvSpPr>
          <p:cNvPr id="59422" name="Text Box 30"/>
          <p:cNvSpPr txBox="1">
            <a:spLocks noChangeArrowheads="1"/>
          </p:cNvSpPr>
          <p:nvPr/>
        </p:nvSpPr>
        <p:spPr bwMode="auto">
          <a:xfrm>
            <a:off x="5499100" y="2684463"/>
            <a:ext cx="444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+3</a:t>
            </a:r>
          </a:p>
        </p:txBody>
      </p:sp>
      <p:sp>
        <p:nvSpPr>
          <p:cNvPr id="59423" name="Text Box 31"/>
          <p:cNvSpPr txBox="1">
            <a:spLocks noChangeArrowheads="1"/>
          </p:cNvSpPr>
          <p:nvPr/>
        </p:nvSpPr>
        <p:spPr bwMode="auto">
          <a:xfrm>
            <a:off x="5861050" y="2684463"/>
            <a:ext cx="387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-1</a:t>
            </a:r>
          </a:p>
        </p:txBody>
      </p:sp>
      <p:sp>
        <p:nvSpPr>
          <p:cNvPr id="59424" name="Text Box 32"/>
          <p:cNvSpPr txBox="1">
            <a:spLocks noChangeArrowheads="1"/>
          </p:cNvSpPr>
          <p:nvPr/>
        </p:nvSpPr>
        <p:spPr bwMode="auto">
          <a:xfrm>
            <a:off x="2628900" y="5384800"/>
            <a:ext cx="444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+1</a:t>
            </a:r>
          </a:p>
        </p:txBody>
      </p:sp>
      <p:sp>
        <p:nvSpPr>
          <p:cNvPr id="59425" name="Text Box 33"/>
          <p:cNvSpPr txBox="1">
            <a:spLocks noChangeArrowheads="1"/>
          </p:cNvSpPr>
          <p:nvPr/>
        </p:nvSpPr>
        <p:spPr bwMode="auto">
          <a:xfrm>
            <a:off x="2933700" y="5384800"/>
            <a:ext cx="444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+5</a:t>
            </a:r>
          </a:p>
        </p:txBody>
      </p:sp>
      <p:sp>
        <p:nvSpPr>
          <p:cNvPr id="59426" name="Text Box 34"/>
          <p:cNvSpPr txBox="1">
            <a:spLocks noChangeArrowheads="1"/>
          </p:cNvSpPr>
          <p:nvPr/>
        </p:nvSpPr>
        <p:spPr bwMode="auto">
          <a:xfrm>
            <a:off x="3327400" y="5384800"/>
            <a:ext cx="38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-2</a:t>
            </a:r>
          </a:p>
        </p:txBody>
      </p:sp>
      <p:sp>
        <p:nvSpPr>
          <p:cNvPr id="59427" name="Text Box 35"/>
          <p:cNvSpPr txBox="1">
            <a:spLocks noChangeArrowheads="1"/>
          </p:cNvSpPr>
          <p:nvPr/>
        </p:nvSpPr>
        <p:spPr bwMode="auto">
          <a:xfrm>
            <a:off x="4851400" y="5384800"/>
            <a:ext cx="444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+1</a:t>
            </a:r>
          </a:p>
        </p:txBody>
      </p:sp>
      <p:sp>
        <p:nvSpPr>
          <p:cNvPr id="59428" name="Text Box 36"/>
          <p:cNvSpPr txBox="1">
            <a:spLocks noChangeArrowheads="1"/>
          </p:cNvSpPr>
          <p:nvPr/>
        </p:nvSpPr>
        <p:spPr bwMode="auto">
          <a:xfrm>
            <a:off x="5194300" y="5384800"/>
            <a:ext cx="38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-1</a:t>
            </a:r>
          </a:p>
        </p:txBody>
      </p:sp>
      <p:sp>
        <p:nvSpPr>
          <p:cNvPr id="59429" name="Text Box 37"/>
          <p:cNvSpPr txBox="1">
            <a:spLocks noChangeArrowheads="1"/>
          </p:cNvSpPr>
          <p:nvPr/>
        </p:nvSpPr>
        <p:spPr bwMode="auto">
          <a:xfrm>
            <a:off x="6121400" y="53848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0</a:t>
            </a:r>
          </a:p>
        </p:txBody>
      </p:sp>
      <p:pic>
        <p:nvPicPr>
          <p:cNvPr id="59432" name="Picture 40" descr="cha56011_0412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" y="4419600"/>
            <a:ext cx="2286000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34" name="Picture 42" descr="04_12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129" t="5000" r="17310" b="12500"/>
          <a:stretch>
            <a:fillRect/>
          </a:stretch>
        </p:blipFill>
        <p:spPr bwMode="auto">
          <a:xfrm>
            <a:off x="6797675" y="1828800"/>
            <a:ext cx="1965325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9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9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9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9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9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9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9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07" grpId="0" autoUpdateAnimBg="0"/>
      <p:bldP spid="59419" grpId="0" autoUpdateAnimBg="0"/>
      <p:bldP spid="59421" grpId="0" autoUpdateAnimBg="0"/>
      <p:bldP spid="59422" grpId="0" autoUpdateAnimBg="0"/>
      <p:bldP spid="59423" grpId="0" autoUpdateAnimBg="0"/>
      <p:bldP spid="59424" grpId="0" autoUpdateAnimBg="0"/>
      <p:bldP spid="59425" grpId="0" autoUpdateAnimBg="0"/>
      <p:bldP spid="59426" grpId="0" autoUpdateAnimBg="0"/>
      <p:bldP spid="59427" grpId="0" autoUpdateAnimBg="0"/>
      <p:bldP spid="59428" grpId="0" autoUpdateAnimBg="0"/>
      <p:bldP spid="59429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FF17637-EF65-46AE-AC23-376E5BCD996A}" type="slidenum">
              <a:rPr lang="en-US" sz="1400">
                <a:latin typeface="Times New Roman" pitchFamily="18" charset="0"/>
              </a:rPr>
              <a:pPr/>
              <a:t>37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317500" y="198438"/>
            <a:ext cx="8501063" cy="639762"/>
          </a:xfrm>
        </p:spPr>
        <p:txBody>
          <a:bodyPr/>
          <a:lstStyle/>
          <a:p>
            <a:r>
              <a:rPr lang="en-US" sz="3600" smtClean="0">
                <a:solidFill>
                  <a:srgbClr val="9900CC"/>
                </a:solidFill>
                <a:latin typeface="Arial" charset="0"/>
              </a:rPr>
              <a:t>Types of Oxidation-Reduction Reactions</a:t>
            </a:r>
          </a:p>
        </p:txBody>
      </p:sp>
      <p:sp>
        <p:nvSpPr>
          <p:cNvPr id="43012" name="Text Box 3"/>
          <p:cNvSpPr txBox="1">
            <a:spLocks noChangeArrowheads="1"/>
          </p:cNvSpPr>
          <p:nvPr/>
        </p:nvSpPr>
        <p:spPr bwMode="auto">
          <a:xfrm>
            <a:off x="212725" y="1219200"/>
            <a:ext cx="3590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 u="sng"/>
              <a:t>Combustion Reaction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911350" y="2124075"/>
            <a:ext cx="2457450" cy="519113"/>
            <a:chOff x="2108" y="1289"/>
            <a:chExt cx="1548" cy="327"/>
          </a:xfrm>
        </p:grpSpPr>
        <p:sp>
          <p:nvSpPr>
            <p:cNvPr id="43030" name="Text Box 5"/>
            <p:cNvSpPr txBox="1">
              <a:spLocks noChangeArrowheads="1"/>
            </p:cNvSpPr>
            <p:nvPr/>
          </p:nvSpPr>
          <p:spPr bwMode="auto">
            <a:xfrm>
              <a:off x="2108" y="1289"/>
              <a:ext cx="154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A + O</a:t>
              </a:r>
              <a:r>
                <a:rPr lang="en-US" sz="2800" baseline="-25000"/>
                <a:t>2</a:t>
              </a:r>
              <a:r>
                <a:rPr lang="en-US" sz="2800"/>
                <a:t>          B</a:t>
              </a:r>
            </a:p>
          </p:txBody>
        </p:sp>
        <p:sp>
          <p:nvSpPr>
            <p:cNvPr id="43031" name="Line 6"/>
            <p:cNvSpPr>
              <a:spLocks noChangeShapeType="1"/>
            </p:cNvSpPr>
            <p:nvPr/>
          </p:nvSpPr>
          <p:spPr bwMode="auto">
            <a:xfrm>
              <a:off x="2866" y="1461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819400" y="3138488"/>
            <a:ext cx="2868613" cy="519112"/>
            <a:chOff x="1977" y="1832"/>
            <a:chExt cx="1807" cy="327"/>
          </a:xfrm>
        </p:grpSpPr>
        <p:sp>
          <p:nvSpPr>
            <p:cNvPr id="43028" name="Text Box 8"/>
            <p:cNvSpPr txBox="1">
              <a:spLocks noChangeArrowheads="1"/>
            </p:cNvSpPr>
            <p:nvPr/>
          </p:nvSpPr>
          <p:spPr bwMode="auto">
            <a:xfrm>
              <a:off x="1977" y="1832"/>
              <a:ext cx="180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S + O</a:t>
              </a:r>
              <a:r>
                <a:rPr lang="en-US" sz="2800" baseline="-25000"/>
                <a:t>2</a:t>
              </a:r>
              <a:r>
                <a:rPr lang="en-US" sz="2800"/>
                <a:t>          SO</a:t>
              </a:r>
              <a:r>
                <a:rPr lang="en-US" sz="2800" baseline="-25000"/>
                <a:t>2</a:t>
              </a:r>
              <a:endParaRPr lang="en-US" sz="2800"/>
            </a:p>
          </p:txBody>
        </p:sp>
        <p:sp>
          <p:nvSpPr>
            <p:cNvPr id="43029" name="Line 9"/>
            <p:cNvSpPr>
              <a:spLocks noChangeShapeType="1"/>
            </p:cNvSpPr>
            <p:nvPr/>
          </p:nvSpPr>
          <p:spPr bwMode="auto">
            <a:xfrm>
              <a:off x="2784" y="201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82961" name="Text Box 17"/>
          <p:cNvSpPr txBox="1">
            <a:spLocks noChangeArrowheads="1"/>
          </p:cNvSpPr>
          <p:nvPr/>
        </p:nvSpPr>
        <p:spPr bwMode="auto">
          <a:xfrm>
            <a:off x="2865438" y="29162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0</a:t>
            </a:r>
          </a:p>
        </p:txBody>
      </p:sp>
      <p:sp>
        <p:nvSpPr>
          <p:cNvPr id="82962" name="Text Box 18"/>
          <p:cNvSpPr txBox="1">
            <a:spLocks noChangeArrowheads="1"/>
          </p:cNvSpPr>
          <p:nvPr/>
        </p:nvSpPr>
        <p:spPr bwMode="auto">
          <a:xfrm>
            <a:off x="3535363" y="29162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0</a:t>
            </a:r>
          </a:p>
        </p:txBody>
      </p:sp>
      <p:sp>
        <p:nvSpPr>
          <p:cNvPr id="82963" name="Text Box 19"/>
          <p:cNvSpPr txBox="1">
            <a:spLocks noChangeArrowheads="1"/>
          </p:cNvSpPr>
          <p:nvPr/>
        </p:nvSpPr>
        <p:spPr bwMode="auto">
          <a:xfrm>
            <a:off x="4786313" y="2914650"/>
            <a:ext cx="444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+4</a:t>
            </a:r>
          </a:p>
        </p:txBody>
      </p:sp>
      <p:sp>
        <p:nvSpPr>
          <p:cNvPr id="82964" name="Text Box 20"/>
          <p:cNvSpPr txBox="1">
            <a:spLocks noChangeArrowheads="1"/>
          </p:cNvSpPr>
          <p:nvPr/>
        </p:nvSpPr>
        <p:spPr bwMode="auto">
          <a:xfrm>
            <a:off x="5167313" y="2914650"/>
            <a:ext cx="38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-2</a:t>
            </a:r>
          </a:p>
        </p:txBody>
      </p:sp>
      <p:pic>
        <p:nvPicPr>
          <p:cNvPr id="82972" name="Picture 28" descr="cha56011_0411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667" t="33333" r="5000" b="11667"/>
          <a:stretch>
            <a:fillRect/>
          </a:stretch>
        </p:blipFill>
        <p:spPr bwMode="auto">
          <a:xfrm>
            <a:off x="6032500" y="2263775"/>
            <a:ext cx="2959100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905000" y="5297488"/>
            <a:ext cx="3648075" cy="519112"/>
            <a:chOff x="829" y="3393"/>
            <a:chExt cx="2298" cy="327"/>
          </a:xfrm>
        </p:grpSpPr>
        <p:sp>
          <p:nvSpPr>
            <p:cNvPr id="43026" name="Text Box 31"/>
            <p:cNvSpPr txBox="1">
              <a:spLocks noChangeArrowheads="1"/>
            </p:cNvSpPr>
            <p:nvPr/>
          </p:nvSpPr>
          <p:spPr bwMode="auto">
            <a:xfrm>
              <a:off x="829" y="3393"/>
              <a:ext cx="229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2Mg + O</a:t>
              </a:r>
              <a:r>
                <a:rPr lang="en-US" sz="2800" baseline="-25000"/>
                <a:t>2</a:t>
              </a:r>
              <a:r>
                <a:rPr lang="en-US" sz="2800"/>
                <a:t>          2MgO</a:t>
              </a:r>
            </a:p>
          </p:txBody>
        </p:sp>
        <p:sp>
          <p:nvSpPr>
            <p:cNvPr id="43027" name="Line 32"/>
            <p:cNvSpPr>
              <a:spLocks noChangeShapeType="1"/>
            </p:cNvSpPr>
            <p:nvPr/>
          </p:nvSpPr>
          <p:spPr bwMode="auto">
            <a:xfrm>
              <a:off x="1935" y="3577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82978" name="Text Box 34"/>
          <p:cNvSpPr txBox="1">
            <a:spLocks noChangeArrowheads="1"/>
          </p:cNvSpPr>
          <p:nvPr/>
        </p:nvSpPr>
        <p:spPr bwMode="auto">
          <a:xfrm>
            <a:off x="2341563" y="50307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0</a:t>
            </a:r>
          </a:p>
        </p:txBody>
      </p:sp>
      <p:sp>
        <p:nvSpPr>
          <p:cNvPr id="82979" name="Text Box 35"/>
          <p:cNvSpPr txBox="1">
            <a:spLocks noChangeArrowheads="1"/>
          </p:cNvSpPr>
          <p:nvPr/>
        </p:nvSpPr>
        <p:spPr bwMode="auto">
          <a:xfrm>
            <a:off x="3097213" y="50307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0</a:t>
            </a:r>
          </a:p>
        </p:txBody>
      </p:sp>
      <p:sp>
        <p:nvSpPr>
          <p:cNvPr id="82980" name="Text Box 36"/>
          <p:cNvSpPr txBox="1">
            <a:spLocks noChangeArrowheads="1"/>
          </p:cNvSpPr>
          <p:nvPr/>
        </p:nvSpPr>
        <p:spPr bwMode="auto">
          <a:xfrm>
            <a:off x="4703763" y="5029200"/>
            <a:ext cx="444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+2</a:t>
            </a:r>
          </a:p>
        </p:txBody>
      </p:sp>
      <p:sp>
        <p:nvSpPr>
          <p:cNvPr id="82981" name="Text Box 37"/>
          <p:cNvSpPr txBox="1">
            <a:spLocks noChangeArrowheads="1"/>
          </p:cNvSpPr>
          <p:nvPr/>
        </p:nvSpPr>
        <p:spPr bwMode="auto">
          <a:xfrm>
            <a:off x="5154613" y="5029200"/>
            <a:ext cx="38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-2</a:t>
            </a:r>
          </a:p>
        </p:txBody>
      </p:sp>
      <p:pic>
        <p:nvPicPr>
          <p:cNvPr id="82982" name="Picture 38" descr="cha56011_0411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7650" y="3505200"/>
            <a:ext cx="165735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29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29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2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29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29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2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61" grpId="0" autoUpdateAnimBg="0"/>
      <p:bldP spid="82962" grpId="0" autoUpdateAnimBg="0"/>
      <p:bldP spid="82963" grpId="0" autoUpdateAnimBg="0"/>
      <p:bldP spid="82964" grpId="0" autoUpdateAnimBg="0"/>
      <p:bldP spid="82978" grpId="0" autoUpdateAnimBg="0"/>
      <p:bldP spid="82979" grpId="0" autoUpdateAnimBg="0"/>
      <p:bldP spid="82980" grpId="0" autoUpdateAnimBg="0"/>
      <p:bldP spid="82981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EF2F05E-0CC0-4C0D-AD02-9EF5F79FC8EF}" type="slidenum">
              <a:rPr lang="en-US" sz="1400">
                <a:latin typeface="Times New Roman" pitchFamily="18" charset="0"/>
              </a:rPr>
              <a:pPr/>
              <a:t>38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212725" y="1512888"/>
            <a:ext cx="38481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 u="sng"/>
              <a:t>Displacement Reaction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855913" y="2208213"/>
            <a:ext cx="3438525" cy="519112"/>
            <a:chOff x="1799" y="1289"/>
            <a:chExt cx="2166" cy="327"/>
          </a:xfrm>
        </p:grpSpPr>
        <p:sp>
          <p:nvSpPr>
            <p:cNvPr id="44062" name="Text Box 5"/>
            <p:cNvSpPr txBox="1">
              <a:spLocks noChangeArrowheads="1"/>
            </p:cNvSpPr>
            <p:nvPr/>
          </p:nvSpPr>
          <p:spPr bwMode="auto">
            <a:xfrm>
              <a:off x="1799" y="1289"/>
              <a:ext cx="216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A + BC          AC + B</a:t>
              </a:r>
            </a:p>
          </p:txBody>
        </p:sp>
        <p:sp>
          <p:nvSpPr>
            <p:cNvPr id="44063" name="Line 6"/>
            <p:cNvSpPr>
              <a:spLocks noChangeShapeType="1"/>
            </p:cNvSpPr>
            <p:nvPr/>
          </p:nvSpPr>
          <p:spPr bwMode="auto">
            <a:xfrm>
              <a:off x="2688" y="1461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03200" y="3167063"/>
            <a:ext cx="4854575" cy="519112"/>
            <a:chOff x="402" y="2072"/>
            <a:chExt cx="3058" cy="327"/>
          </a:xfrm>
        </p:grpSpPr>
        <p:sp>
          <p:nvSpPr>
            <p:cNvPr id="44060" name="Text Box 8"/>
            <p:cNvSpPr txBox="1">
              <a:spLocks noChangeArrowheads="1"/>
            </p:cNvSpPr>
            <p:nvPr/>
          </p:nvSpPr>
          <p:spPr bwMode="auto">
            <a:xfrm>
              <a:off x="402" y="2072"/>
              <a:ext cx="305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Sr + 2H</a:t>
              </a:r>
              <a:r>
                <a:rPr lang="en-US" sz="2800" baseline="-25000"/>
                <a:t>2</a:t>
              </a:r>
              <a:r>
                <a:rPr lang="en-US" sz="2800"/>
                <a:t>O          Sr(OH)</a:t>
              </a:r>
              <a:r>
                <a:rPr lang="en-US" sz="2800" baseline="-25000"/>
                <a:t>2</a:t>
              </a:r>
              <a:r>
                <a:rPr lang="en-US" sz="2800"/>
                <a:t> + H</a:t>
              </a:r>
              <a:r>
                <a:rPr lang="en-US" sz="2800" baseline="-25000"/>
                <a:t>2</a:t>
              </a:r>
              <a:endParaRPr lang="en-US" sz="2800"/>
            </a:p>
          </p:txBody>
        </p:sp>
        <p:sp>
          <p:nvSpPr>
            <p:cNvPr id="44061" name="Line 9"/>
            <p:cNvSpPr>
              <a:spLocks noChangeShapeType="1"/>
            </p:cNvSpPr>
            <p:nvPr/>
          </p:nvSpPr>
          <p:spPr bwMode="auto">
            <a:xfrm>
              <a:off x="1581" y="2247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152400" y="4103688"/>
            <a:ext cx="4902200" cy="519112"/>
            <a:chOff x="379" y="2585"/>
            <a:chExt cx="3088" cy="327"/>
          </a:xfrm>
        </p:grpSpPr>
        <p:sp>
          <p:nvSpPr>
            <p:cNvPr id="44058" name="Text Box 17"/>
            <p:cNvSpPr txBox="1">
              <a:spLocks noChangeArrowheads="1"/>
            </p:cNvSpPr>
            <p:nvPr/>
          </p:nvSpPr>
          <p:spPr bwMode="auto">
            <a:xfrm>
              <a:off x="379" y="2585"/>
              <a:ext cx="30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TiCl</a:t>
              </a:r>
              <a:r>
                <a:rPr lang="en-US" sz="2800" baseline="-25000"/>
                <a:t>4</a:t>
              </a:r>
              <a:r>
                <a:rPr lang="en-US" sz="2800"/>
                <a:t> + 2Mg          Ti + 2MgCl</a:t>
              </a:r>
              <a:r>
                <a:rPr lang="en-US" sz="2800" baseline="-25000"/>
                <a:t>2</a:t>
              </a:r>
              <a:endParaRPr lang="en-US" sz="2800"/>
            </a:p>
          </p:txBody>
        </p:sp>
        <p:sp>
          <p:nvSpPr>
            <p:cNvPr id="44059" name="Line 18"/>
            <p:cNvSpPr>
              <a:spLocks noChangeShapeType="1"/>
            </p:cNvSpPr>
            <p:nvPr/>
          </p:nvSpPr>
          <p:spPr bwMode="auto">
            <a:xfrm>
              <a:off x="1728" y="2764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152400" y="5103813"/>
            <a:ext cx="4502150" cy="519112"/>
            <a:chOff x="217" y="3353"/>
            <a:chExt cx="2836" cy="327"/>
          </a:xfrm>
        </p:grpSpPr>
        <p:sp>
          <p:nvSpPr>
            <p:cNvPr id="44056" name="Text Box 25"/>
            <p:cNvSpPr txBox="1">
              <a:spLocks noChangeArrowheads="1"/>
            </p:cNvSpPr>
            <p:nvPr/>
          </p:nvSpPr>
          <p:spPr bwMode="auto">
            <a:xfrm>
              <a:off x="217" y="3353"/>
              <a:ext cx="28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Cl</a:t>
              </a:r>
              <a:r>
                <a:rPr lang="en-US" sz="2800" baseline="-25000"/>
                <a:t>2</a:t>
              </a:r>
              <a:r>
                <a:rPr lang="en-US" sz="2800"/>
                <a:t> + 2KBr          2KCl + Br</a:t>
              </a:r>
              <a:r>
                <a:rPr lang="en-US" sz="2800" baseline="-25000"/>
                <a:t>2</a:t>
              </a:r>
              <a:endParaRPr lang="en-US" sz="2800"/>
            </a:p>
          </p:txBody>
        </p:sp>
        <p:sp>
          <p:nvSpPr>
            <p:cNvPr id="44057" name="Line 26"/>
            <p:cNvSpPr>
              <a:spLocks noChangeShapeType="1"/>
            </p:cNvSpPr>
            <p:nvPr/>
          </p:nvSpPr>
          <p:spPr bwMode="auto">
            <a:xfrm>
              <a:off x="1440" y="3532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0448" name="Text Box 32"/>
          <p:cNvSpPr txBox="1">
            <a:spLocks noChangeArrowheads="1"/>
          </p:cNvSpPr>
          <p:nvPr/>
        </p:nvSpPr>
        <p:spPr bwMode="auto">
          <a:xfrm>
            <a:off x="5070475" y="3167063"/>
            <a:ext cx="3987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Hydrogen Displacement</a:t>
            </a:r>
          </a:p>
        </p:txBody>
      </p:sp>
      <p:sp>
        <p:nvSpPr>
          <p:cNvPr id="60449" name="Text Box 33"/>
          <p:cNvSpPr txBox="1">
            <a:spLocks noChangeArrowheads="1"/>
          </p:cNvSpPr>
          <p:nvPr/>
        </p:nvSpPr>
        <p:spPr bwMode="auto">
          <a:xfrm>
            <a:off x="5070475" y="4105275"/>
            <a:ext cx="3313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Metal Displacement</a:t>
            </a:r>
          </a:p>
        </p:txBody>
      </p:sp>
      <p:sp>
        <p:nvSpPr>
          <p:cNvPr id="60450" name="Text Box 34"/>
          <p:cNvSpPr txBox="1">
            <a:spLocks noChangeArrowheads="1"/>
          </p:cNvSpPr>
          <p:nvPr/>
        </p:nvSpPr>
        <p:spPr bwMode="auto">
          <a:xfrm>
            <a:off x="5070475" y="5106988"/>
            <a:ext cx="37703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Halogen Displacement</a:t>
            </a:r>
          </a:p>
        </p:txBody>
      </p:sp>
      <p:sp>
        <p:nvSpPr>
          <p:cNvPr id="44043" name="Rectangle 36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534400" cy="914400"/>
          </a:xfrm>
          <a:noFill/>
        </p:spPr>
        <p:txBody>
          <a:bodyPr/>
          <a:lstStyle/>
          <a:p>
            <a:r>
              <a:rPr lang="en-US" sz="3600" smtClean="0">
                <a:solidFill>
                  <a:srgbClr val="9900CC"/>
                </a:solidFill>
                <a:latin typeface="Arial" charset="0"/>
              </a:rPr>
              <a:t>Types of Oxidation-Reduction Reactions</a:t>
            </a:r>
          </a:p>
        </p:txBody>
      </p:sp>
      <p:sp>
        <p:nvSpPr>
          <p:cNvPr id="60454" name="Text Box 38"/>
          <p:cNvSpPr txBox="1">
            <a:spLocks noChangeArrowheads="1"/>
          </p:cNvSpPr>
          <p:nvPr/>
        </p:nvSpPr>
        <p:spPr bwMode="auto">
          <a:xfrm>
            <a:off x="317500" y="29479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0</a:t>
            </a:r>
          </a:p>
        </p:txBody>
      </p:sp>
      <p:sp>
        <p:nvSpPr>
          <p:cNvPr id="60455" name="Text Box 39"/>
          <p:cNvSpPr txBox="1">
            <a:spLocks noChangeArrowheads="1"/>
          </p:cNvSpPr>
          <p:nvPr/>
        </p:nvSpPr>
        <p:spPr bwMode="auto">
          <a:xfrm>
            <a:off x="1143000" y="2946400"/>
            <a:ext cx="444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+1</a:t>
            </a:r>
          </a:p>
        </p:txBody>
      </p:sp>
      <p:sp>
        <p:nvSpPr>
          <p:cNvPr id="60456" name="Text Box 40"/>
          <p:cNvSpPr txBox="1">
            <a:spLocks noChangeArrowheads="1"/>
          </p:cNvSpPr>
          <p:nvPr/>
        </p:nvSpPr>
        <p:spPr bwMode="auto">
          <a:xfrm>
            <a:off x="2895600" y="2946400"/>
            <a:ext cx="444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+2</a:t>
            </a:r>
          </a:p>
        </p:txBody>
      </p:sp>
      <p:sp>
        <p:nvSpPr>
          <p:cNvPr id="60457" name="Text Box 41"/>
          <p:cNvSpPr txBox="1">
            <a:spLocks noChangeArrowheads="1"/>
          </p:cNvSpPr>
          <p:nvPr/>
        </p:nvSpPr>
        <p:spPr bwMode="auto">
          <a:xfrm>
            <a:off x="4546600" y="29464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0</a:t>
            </a:r>
          </a:p>
        </p:txBody>
      </p:sp>
      <p:sp>
        <p:nvSpPr>
          <p:cNvPr id="60458" name="Text Box 42"/>
          <p:cNvSpPr txBox="1">
            <a:spLocks noChangeArrowheads="1"/>
          </p:cNvSpPr>
          <p:nvPr/>
        </p:nvSpPr>
        <p:spPr bwMode="auto">
          <a:xfrm>
            <a:off x="1701800" y="38735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0</a:t>
            </a:r>
          </a:p>
        </p:txBody>
      </p:sp>
      <p:sp>
        <p:nvSpPr>
          <p:cNvPr id="60459" name="Text Box 43"/>
          <p:cNvSpPr txBox="1">
            <a:spLocks noChangeArrowheads="1"/>
          </p:cNvSpPr>
          <p:nvPr/>
        </p:nvSpPr>
        <p:spPr bwMode="auto">
          <a:xfrm>
            <a:off x="165100" y="3873500"/>
            <a:ext cx="444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+4</a:t>
            </a:r>
          </a:p>
        </p:txBody>
      </p:sp>
      <p:sp>
        <p:nvSpPr>
          <p:cNvPr id="60460" name="Text Box 44"/>
          <p:cNvSpPr txBox="1">
            <a:spLocks noChangeArrowheads="1"/>
          </p:cNvSpPr>
          <p:nvPr/>
        </p:nvSpPr>
        <p:spPr bwMode="auto">
          <a:xfrm>
            <a:off x="3086100" y="38735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0</a:t>
            </a:r>
          </a:p>
        </p:txBody>
      </p:sp>
      <p:sp>
        <p:nvSpPr>
          <p:cNvPr id="60461" name="Text Box 45"/>
          <p:cNvSpPr txBox="1">
            <a:spLocks noChangeArrowheads="1"/>
          </p:cNvSpPr>
          <p:nvPr/>
        </p:nvSpPr>
        <p:spPr bwMode="auto">
          <a:xfrm>
            <a:off x="4000500" y="3873500"/>
            <a:ext cx="444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+2</a:t>
            </a:r>
          </a:p>
        </p:txBody>
      </p:sp>
      <p:sp>
        <p:nvSpPr>
          <p:cNvPr id="60462" name="Text Box 46"/>
          <p:cNvSpPr txBox="1">
            <a:spLocks noChangeArrowheads="1"/>
          </p:cNvSpPr>
          <p:nvPr/>
        </p:nvSpPr>
        <p:spPr bwMode="auto">
          <a:xfrm>
            <a:off x="266700" y="48847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0</a:t>
            </a:r>
          </a:p>
        </p:txBody>
      </p:sp>
      <p:sp>
        <p:nvSpPr>
          <p:cNvPr id="60463" name="Text Box 47"/>
          <p:cNvSpPr txBox="1">
            <a:spLocks noChangeArrowheads="1"/>
          </p:cNvSpPr>
          <p:nvPr/>
        </p:nvSpPr>
        <p:spPr bwMode="auto">
          <a:xfrm>
            <a:off x="1536700" y="4883150"/>
            <a:ext cx="38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-1</a:t>
            </a:r>
          </a:p>
        </p:txBody>
      </p:sp>
      <p:sp>
        <p:nvSpPr>
          <p:cNvPr id="60464" name="Text Box 48"/>
          <p:cNvSpPr txBox="1">
            <a:spLocks noChangeArrowheads="1"/>
          </p:cNvSpPr>
          <p:nvPr/>
        </p:nvSpPr>
        <p:spPr bwMode="auto">
          <a:xfrm>
            <a:off x="3302000" y="4884738"/>
            <a:ext cx="387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-1</a:t>
            </a:r>
          </a:p>
        </p:txBody>
      </p:sp>
      <p:sp>
        <p:nvSpPr>
          <p:cNvPr id="60465" name="Text Box 49"/>
          <p:cNvSpPr txBox="1">
            <a:spLocks noChangeArrowheads="1"/>
          </p:cNvSpPr>
          <p:nvPr/>
        </p:nvSpPr>
        <p:spPr bwMode="auto">
          <a:xfrm>
            <a:off x="4102100" y="488315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48" grpId="0" autoUpdateAnimBg="0"/>
      <p:bldP spid="60449" grpId="0" autoUpdateAnimBg="0"/>
      <p:bldP spid="60450" grpId="0" autoUpdateAnimBg="0"/>
      <p:bldP spid="60454" grpId="0" autoUpdateAnimBg="0"/>
      <p:bldP spid="60455" grpId="0" autoUpdateAnimBg="0"/>
      <p:bldP spid="60456" grpId="0" autoUpdateAnimBg="0"/>
      <p:bldP spid="60457" grpId="0" autoUpdateAnimBg="0"/>
      <p:bldP spid="60458" grpId="0" autoUpdateAnimBg="0"/>
      <p:bldP spid="60459" grpId="0" autoUpdateAnimBg="0"/>
      <p:bldP spid="60460" grpId="0" autoUpdateAnimBg="0"/>
      <p:bldP spid="60461" grpId="0" autoUpdateAnimBg="0"/>
      <p:bldP spid="60462" grpId="0" autoUpdateAnimBg="0"/>
      <p:bldP spid="60463" grpId="0" autoUpdateAnimBg="0"/>
      <p:bldP spid="60464" grpId="0" autoUpdateAnimBg="0"/>
      <p:bldP spid="60465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BA96C537-2D56-4876-BDF6-DF78EAFE6410}" type="slidenum">
              <a:rPr lang="en-US" sz="1400">
                <a:latin typeface="Times New Roman" pitchFamily="18" charset="0"/>
              </a:rPr>
              <a:pPr/>
              <a:t>39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304800" y="76200"/>
            <a:ext cx="853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3600">
                <a:solidFill>
                  <a:srgbClr val="9900CC"/>
                </a:solidFill>
              </a:rPr>
              <a:t>The Activity Series for Metals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500563" y="2147888"/>
            <a:ext cx="3559175" cy="519112"/>
            <a:chOff x="1761" y="1289"/>
            <a:chExt cx="2242" cy="327"/>
          </a:xfrm>
        </p:grpSpPr>
        <p:sp>
          <p:nvSpPr>
            <p:cNvPr id="45073" name="Text Box 5"/>
            <p:cNvSpPr txBox="1">
              <a:spLocks noChangeArrowheads="1"/>
            </p:cNvSpPr>
            <p:nvPr/>
          </p:nvSpPr>
          <p:spPr bwMode="auto">
            <a:xfrm>
              <a:off x="1761" y="1289"/>
              <a:ext cx="22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M + BC          MC + B</a:t>
              </a:r>
            </a:p>
          </p:txBody>
        </p:sp>
        <p:sp>
          <p:nvSpPr>
            <p:cNvPr id="45074" name="Line 6"/>
            <p:cNvSpPr>
              <a:spLocks noChangeShapeType="1"/>
            </p:cNvSpPr>
            <p:nvPr/>
          </p:nvSpPr>
          <p:spPr bwMode="auto">
            <a:xfrm>
              <a:off x="2688" y="1461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4184650" y="1563688"/>
            <a:ext cx="4730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u="sng"/>
              <a:t>Hydrogen Displacement Reaction</a:t>
            </a:r>
          </a:p>
        </p:txBody>
      </p:sp>
      <p:sp>
        <p:nvSpPr>
          <p:cNvPr id="64520" name="Text Box 8"/>
          <p:cNvSpPr txBox="1">
            <a:spLocks noChangeArrowheads="1"/>
          </p:cNvSpPr>
          <p:nvPr/>
        </p:nvSpPr>
        <p:spPr bwMode="auto">
          <a:xfrm>
            <a:off x="4795838" y="2741613"/>
            <a:ext cx="2968625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/>
              <a:t>M is metal</a:t>
            </a:r>
          </a:p>
          <a:p>
            <a:r>
              <a:rPr lang="en-US" sz="2800"/>
              <a:t>BC is acid or H</a:t>
            </a:r>
            <a:r>
              <a:rPr lang="en-US" sz="2800" baseline="-25000"/>
              <a:t>2</a:t>
            </a:r>
            <a:r>
              <a:rPr lang="en-US" sz="2800"/>
              <a:t>O</a:t>
            </a:r>
          </a:p>
          <a:p>
            <a:r>
              <a:rPr lang="en-US" sz="2800"/>
              <a:t>B is H</a:t>
            </a:r>
            <a:r>
              <a:rPr lang="en-US" sz="2800" baseline="-25000"/>
              <a:t>2</a:t>
            </a:r>
            <a:endParaRPr lang="en-US" sz="2800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4013200" y="4267200"/>
            <a:ext cx="5054600" cy="519113"/>
            <a:chOff x="340" y="2072"/>
            <a:chExt cx="3184" cy="327"/>
          </a:xfrm>
        </p:grpSpPr>
        <p:sp>
          <p:nvSpPr>
            <p:cNvPr id="45071" name="Text Box 10"/>
            <p:cNvSpPr txBox="1">
              <a:spLocks noChangeArrowheads="1"/>
            </p:cNvSpPr>
            <p:nvPr/>
          </p:nvSpPr>
          <p:spPr bwMode="auto">
            <a:xfrm>
              <a:off x="340" y="2072"/>
              <a:ext cx="31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Ca + 2H</a:t>
              </a:r>
              <a:r>
                <a:rPr lang="en-US" sz="2800" baseline="-25000"/>
                <a:t>2</a:t>
              </a:r>
              <a:r>
                <a:rPr lang="en-US" sz="2800"/>
                <a:t>O          Ca(OH)</a:t>
              </a:r>
              <a:r>
                <a:rPr lang="en-US" sz="2800" baseline="-25000"/>
                <a:t>2</a:t>
              </a:r>
              <a:r>
                <a:rPr lang="en-US" sz="2800"/>
                <a:t> + H</a:t>
              </a:r>
              <a:r>
                <a:rPr lang="en-US" sz="2800" baseline="-25000"/>
                <a:t>2</a:t>
              </a:r>
              <a:endParaRPr lang="en-US" sz="2800"/>
            </a:p>
          </p:txBody>
        </p:sp>
        <p:sp>
          <p:nvSpPr>
            <p:cNvPr id="45072" name="Line 11"/>
            <p:cNvSpPr>
              <a:spLocks noChangeShapeType="1"/>
            </p:cNvSpPr>
            <p:nvPr/>
          </p:nvSpPr>
          <p:spPr bwMode="auto">
            <a:xfrm>
              <a:off x="1529" y="225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4010025" y="4967288"/>
            <a:ext cx="5013325" cy="519112"/>
            <a:chOff x="354" y="2072"/>
            <a:chExt cx="3158" cy="327"/>
          </a:xfrm>
        </p:grpSpPr>
        <p:sp>
          <p:nvSpPr>
            <p:cNvPr id="45069" name="Text Box 13"/>
            <p:cNvSpPr txBox="1">
              <a:spLocks noChangeArrowheads="1"/>
            </p:cNvSpPr>
            <p:nvPr/>
          </p:nvSpPr>
          <p:spPr bwMode="auto">
            <a:xfrm>
              <a:off x="354" y="2072"/>
              <a:ext cx="315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Pb + 2H</a:t>
              </a:r>
              <a:r>
                <a:rPr lang="en-US" sz="2800" baseline="-25000"/>
                <a:t>2</a:t>
              </a:r>
              <a:r>
                <a:rPr lang="en-US" sz="2800"/>
                <a:t>O          Pb(OH)</a:t>
              </a:r>
              <a:r>
                <a:rPr lang="en-US" sz="2800" baseline="-25000"/>
                <a:t>2</a:t>
              </a:r>
              <a:r>
                <a:rPr lang="en-US" sz="2800"/>
                <a:t> + H</a:t>
              </a:r>
              <a:r>
                <a:rPr lang="en-US" sz="2800" baseline="-25000"/>
                <a:t>2</a:t>
              </a:r>
              <a:endParaRPr lang="en-US" sz="2800"/>
            </a:p>
          </p:txBody>
        </p:sp>
        <p:sp>
          <p:nvSpPr>
            <p:cNvPr id="45070" name="Line 14"/>
            <p:cNvSpPr>
              <a:spLocks noChangeShapeType="1"/>
            </p:cNvSpPr>
            <p:nvPr/>
          </p:nvSpPr>
          <p:spPr bwMode="auto">
            <a:xfrm>
              <a:off x="1529" y="2256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4165600" y="5029200"/>
            <a:ext cx="4648200" cy="457200"/>
            <a:chOff x="2544" y="3168"/>
            <a:chExt cx="2928" cy="288"/>
          </a:xfrm>
        </p:grpSpPr>
        <p:sp>
          <p:nvSpPr>
            <p:cNvPr id="45067" name="Line 15"/>
            <p:cNvSpPr>
              <a:spLocks noChangeShapeType="1"/>
            </p:cNvSpPr>
            <p:nvPr/>
          </p:nvSpPr>
          <p:spPr bwMode="auto">
            <a:xfrm flipH="1">
              <a:off x="2544" y="3168"/>
              <a:ext cx="2928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45068" name="Line 16"/>
            <p:cNvSpPr>
              <a:spLocks noChangeShapeType="1"/>
            </p:cNvSpPr>
            <p:nvPr/>
          </p:nvSpPr>
          <p:spPr bwMode="auto">
            <a:xfrm flipH="1" flipV="1">
              <a:off x="2544" y="3168"/>
              <a:ext cx="2928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pic>
        <p:nvPicPr>
          <p:cNvPr id="64533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40449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4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5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9" grpId="0"/>
      <p:bldP spid="64520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4"/>
          <p:cNvSpPr>
            <a:spLocks noGrp="1"/>
          </p:cNvSpPr>
          <p:nvPr>
            <p:ph idx="1"/>
          </p:nvPr>
        </p:nvSpPr>
        <p:spPr>
          <a:xfrm>
            <a:off x="685800" y="957263"/>
            <a:ext cx="7772400" cy="4986337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2600" smtClean="0">
                <a:latin typeface="Arial" charset="0"/>
                <a:cs typeface="Arial" charset="0"/>
              </a:rPr>
              <a:t>So, a solution may be: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smtClean="0">
                <a:solidFill>
                  <a:schemeClr val="accent1"/>
                </a:solidFill>
                <a:latin typeface="Arial" charset="0"/>
                <a:cs typeface="Arial" charset="0"/>
              </a:rPr>
              <a:t>gaseous</a:t>
            </a:r>
            <a:r>
              <a:rPr lang="de-DE" sz="2400" smtClean="0">
                <a:latin typeface="Arial" charset="0"/>
                <a:cs typeface="Arial" charset="0"/>
              </a:rPr>
              <a:t> (such as air)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smtClean="0">
                <a:solidFill>
                  <a:schemeClr val="accent2"/>
                </a:solidFill>
                <a:latin typeface="Arial" charset="0"/>
                <a:cs typeface="Arial" charset="0"/>
              </a:rPr>
              <a:t>liquid</a:t>
            </a:r>
            <a:r>
              <a:rPr lang="de-DE" sz="2400" smtClean="0">
                <a:latin typeface="Arial" charset="0"/>
                <a:cs typeface="Arial" charset="0"/>
              </a:rPr>
              <a:t> (such as seawater)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smtClean="0">
                <a:solidFill>
                  <a:srgbClr val="C00000"/>
                </a:solidFill>
                <a:latin typeface="Arial" charset="0"/>
                <a:cs typeface="Arial" charset="0"/>
              </a:rPr>
              <a:t>solid</a:t>
            </a:r>
            <a:r>
              <a:rPr lang="de-DE" sz="2400" smtClean="0">
                <a:latin typeface="Arial" charset="0"/>
                <a:cs typeface="Arial" charset="0"/>
              </a:rPr>
              <a:t> (such as an alloy)</a:t>
            </a:r>
          </a:p>
          <a:p>
            <a:pPr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2600" smtClean="0">
                <a:latin typeface="Arial" charset="0"/>
                <a:cs typeface="Arial" charset="0"/>
              </a:rPr>
              <a:t>Here we will discuss only </a:t>
            </a:r>
            <a:r>
              <a:rPr lang="de-DE" sz="2600" b="1" i="1" smtClean="0">
                <a:latin typeface="Arial" charset="0"/>
                <a:cs typeface="Arial" charset="0"/>
              </a:rPr>
              <a:t>aqueous solution</a:t>
            </a:r>
            <a:endParaRPr lang="de-DE" sz="2600" smtClean="0">
              <a:latin typeface="Arial" charset="0"/>
              <a:cs typeface="Arial" charset="0"/>
            </a:endParaRPr>
          </a:p>
          <a:p>
            <a:pPr lvl="1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smtClean="0">
                <a:latin typeface="Arial" charset="0"/>
                <a:cs typeface="Arial" charset="0"/>
              </a:rPr>
              <a:t>in which </a:t>
            </a:r>
            <a:r>
              <a:rPr lang="de-DE" sz="2400" i="1" smtClean="0">
                <a:latin typeface="Arial" charset="0"/>
                <a:cs typeface="Arial" charset="0"/>
              </a:rPr>
              <a:t>the </a:t>
            </a:r>
            <a:r>
              <a:rPr lang="de-DE" sz="2400" i="1" smtClean="0">
                <a:solidFill>
                  <a:schemeClr val="accent2"/>
                </a:solidFill>
                <a:latin typeface="Arial" charset="0"/>
                <a:cs typeface="Arial" charset="0"/>
              </a:rPr>
              <a:t>solute</a:t>
            </a:r>
            <a:r>
              <a:rPr lang="de-DE" sz="2400" i="1" smtClean="0">
                <a:latin typeface="Arial" charset="0"/>
                <a:cs typeface="Arial" charset="0"/>
              </a:rPr>
              <a:t> is a </a:t>
            </a:r>
            <a:r>
              <a:rPr lang="de-DE" sz="2400" b="1" i="1" smtClean="0">
                <a:latin typeface="Arial" charset="0"/>
                <a:cs typeface="Arial" charset="0"/>
              </a:rPr>
              <a:t>solid</a:t>
            </a:r>
            <a:r>
              <a:rPr lang="de-DE" sz="2400" i="1" smtClean="0">
                <a:latin typeface="Arial" charset="0"/>
                <a:cs typeface="Arial" charset="0"/>
              </a:rPr>
              <a:t> or </a:t>
            </a:r>
            <a:r>
              <a:rPr lang="de-DE" sz="2400" b="1" i="1" smtClean="0">
                <a:latin typeface="Arial" charset="0"/>
                <a:cs typeface="Arial" charset="0"/>
              </a:rPr>
              <a:t>liquid,</a:t>
            </a:r>
            <a:r>
              <a:rPr lang="de-DE" sz="2400" i="1" smtClean="0">
                <a:latin typeface="Arial" charset="0"/>
                <a:cs typeface="Arial" charset="0"/>
              </a:rPr>
              <a:t> and the </a:t>
            </a:r>
            <a:r>
              <a:rPr lang="de-DE" sz="2400" i="1" smtClean="0">
                <a:solidFill>
                  <a:srgbClr val="FF0000"/>
                </a:solidFill>
                <a:latin typeface="Arial" charset="0"/>
                <a:cs typeface="Arial" charset="0"/>
              </a:rPr>
              <a:t>sovent</a:t>
            </a:r>
            <a:r>
              <a:rPr lang="de-DE" sz="2400" i="1" smtClean="0">
                <a:latin typeface="Arial" charset="0"/>
                <a:cs typeface="Arial" charset="0"/>
              </a:rPr>
              <a:t> is </a:t>
            </a:r>
            <a:r>
              <a:rPr lang="de-DE" sz="2400" b="1" i="1" smtClean="0">
                <a:latin typeface="Arial" charset="0"/>
                <a:cs typeface="Arial" charset="0"/>
              </a:rPr>
              <a:t>water</a:t>
            </a:r>
          </a:p>
          <a:p>
            <a:pPr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2600" smtClean="0">
                <a:latin typeface="Arial" charset="0"/>
                <a:cs typeface="Arial" charset="0"/>
              </a:rPr>
              <a:t>All solute that dissolve in water fit into </a:t>
            </a:r>
            <a:r>
              <a:rPr lang="de-DE" sz="2600" b="1" i="1" smtClean="0">
                <a:latin typeface="Arial" charset="0"/>
                <a:cs typeface="Arial" charset="0"/>
              </a:rPr>
              <a:t>two</a:t>
            </a:r>
            <a:r>
              <a:rPr lang="de-DE" sz="2600" i="1" smtClean="0">
                <a:latin typeface="Arial" charset="0"/>
                <a:cs typeface="Arial" charset="0"/>
              </a:rPr>
              <a:t> types:</a:t>
            </a:r>
            <a:r>
              <a:rPr lang="de-DE" sz="2600" smtClean="0">
                <a:latin typeface="Arial" charset="0"/>
                <a:cs typeface="Arial" charset="0"/>
              </a:rPr>
              <a:t> 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b="1" i="1" smtClean="0">
                <a:solidFill>
                  <a:srgbClr val="FF0000"/>
                </a:solidFill>
                <a:latin typeface="Arial" charset="0"/>
                <a:cs typeface="Arial" charset="0"/>
              </a:rPr>
              <a:t>Electrolyte</a:t>
            </a:r>
            <a:r>
              <a:rPr lang="de-DE" sz="2400" b="1" i="1" smtClean="0">
                <a:latin typeface="Arial" charset="0"/>
                <a:cs typeface="Arial" charset="0"/>
              </a:rPr>
              <a:t> and </a:t>
            </a:r>
            <a:r>
              <a:rPr lang="de-DE" sz="2400" b="1" i="1" smtClean="0">
                <a:solidFill>
                  <a:srgbClr val="0070C0"/>
                </a:solidFill>
                <a:latin typeface="Arial" charset="0"/>
                <a:cs typeface="Arial" charset="0"/>
              </a:rPr>
              <a:t>Nonelectrolyte</a:t>
            </a:r>
            <a:endParaRPr lang="en-GB" sz="2400" b="1" i="1" smtClean="0">
              <a:solidFill>
                <a:srgbClr val="0070C0"/>
              </a:solidFill>
              <a:latin typeface="Arial" charset="0"/>
              <a:cs typeface="Arial" charset="0"/>
            </a:endParaRPr>
          </a:p>
          <a:p>
            <a:pPr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Ø"/>
            </a:pPr>
            <a:r>
              <a:rPr lang="de-DE" sz="2600" smtClean="0">
                <a:latin typeface="Arial" charset="0"/>
                <a:cs typeface="Arial" charset="0"/>
              </a:rPr>
              <a:t>Electrolytes are of </a:t>
            </a:r>
            <a:r>
              <a:rPr lang="de-DE" sz="2600" b="1" i="1" smtClean="0">
                <a:latin typeface="Arial" charset="0"/>
                <a:cs typeface="Arial" charset="0"/>
              </a:rPr>
              <a:t>two</a:t>
            </a:r>
            <a:r>
              <a:rPr lang="de-DE" sz="2600" smtClean="0">
                <a:latin typeface="Arial" charset="0"/>
                <a:cs typeface="Arial" charset="0"/>
              </a:rPr>
              <a:t> categories:</a:t>
            </a:r>
          </a:p>
          <a:p>
            <a:pPr lvl="1">
              <a:spcBef>
                <a:spcPct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de-DE" sz="2400" b="1" i="1" smtClean="0">
                <a:solidFill>
                  <a:srgbClr val="FF0000"/>
                </a:solidFill>
                <a:latin typeface="Arial" charset="0"/>
                <a:cs typeface="Arial" charset="0"/>
              </a:rPr>
              <a:t>Strong electrolyte</a:t>
            </a:r>
            <a:r>
              <a:rPr lang="de-DE" sz="2400" b="1" i="1" smtClean="0">
                <a:latin typeface="Arial" charset="0"/>
                <a:cs typeface="Arial" charset="0"/>
              </a:rPr>
              <a:t>  and  </a:t>
            </a:r>
            <a:r>
              <a:rPr lang="de-DE" sz="2400" b="1" i="1" smtClean="0">
                <a:solidFill>
                  <a:srgbClr val="FF0000"/>
                </a:solidFill>
                <a:latin typeface="Arial" charset="0"/>
                <a:cs typeface="Arial" charset="0"/>
              </a:rPr>
              <a:t>Weak electrolyte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5E4E738-AC16-4B21-A32D-85B795D4D9AD}" type="slidenum">
              <a:rPr lang="en-US" sz="1400">
                <a:latin typeface="Times New Roman" pitchFamily="18" charset="0"/>
              </a:rPr>
              <a:pPr/>
              <a:t>4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1812925" y="58738"/>
            <a:ext cx="49244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>
                <a:solidFill>
                  <a:srgbClr val="9900CC"/>
                </a:solidFill>
              </a:rPr>
              <a:t>Solution, Solute &amp; Solvent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E8F3F22-684D-4642-A90A-AF05884B79AF}" type="slidenum">
              <a:rPr lang="en-US" sz="1400">
                <a:latin typeface="Times New Roman" pitchFamily="18" charset="0"/>
              </a:rPr>
              <a:pPr/>
              <a:t>40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46083" name="Rectangle 2"/>
          <p:cNvSpPr>
            <a:spLocks noChangeArrowheads="1"/>
          </p:cNvSpPr>
          <p:nvPr/>
        </p:nvSpPr>
        <p:spPr bwMode="auto">
          <a:xfrm>
            <a:off x="304800" y="76200"/>
            <a:ext cx="853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3600">
                <a:solidFill>
                  <a:srgbClr val="9900CC"/>
                </a:solidFill>
              </a:rPr>
              <a:t>The Activity Series for Halogens</a:t>
            </a:r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4184650" y="2438400"/>
            <a:ext cx="4545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u="sng"/>
              <a:t>Halogen Displacement Reaction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4114800" y="4343400"/>
            <a:ext cx="4648200" cy="457200"/>
            <a:chOff x="2544" y="3168"/>
            <a:chExt cx="2928" cy="288"/>
          </a:xfrm>
        </p:grpSpPr>
        <p:sp>
          <p:nvSpPr>
            <p:cNvPr id="46098" name="Line 15"/>
            <p:cNvSpPr>
              <a:spLocks noChangeShapeType="1"/>
            </p:cNvSpPr>
            <p:nvPr/>
          </p:nvSpPr>
          <p:spPr bwMode="auto">
            <a:xfrm flipH="1">
              <a:off x="2544" y="3168"/>
              <a:ext cx="2928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46099" name="Line 16"/>
            <p:cNvSpPr>
              <a:spLocks noChangeShapeType="1"/>
            </p:cNvSpPr>
            <p:nvPr/>
          </p:nvSpPr>
          <p:spPr bwMode="auto">
            <a:xfrm flipH="1" flipV="1">
              <a:off x="2544" y="3168"/>
              <a:ext cx="2928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260850" y="3175000"/>
            <a:ext cx="4502150" cy="519113"/>
            <a:chOff x="217" y="3353"/>
            <a:chExt cx="2836" cy="327"/>
          </a:xfrm>
        </p:grpSpPr>
        <p:sp>
          <p:nvSpPr>
            <p:cNvPr id="46096" name="Text Box 21"/>
            <p:cNvSpPr txBox="1">
              <a:spLocks noChangeArrowheads="1"/>
            </p:cNvSpPr>
            <p:nvPr/>
          </p:nvSpPr>
          <p:spPr bwMode="auto">
            <a:xfrm>
              <a:off x="217" y="3353"/>
              <a:ext cx="28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Cl</a:t>
              </a:r>
              <a:r>
                <a:rPr lang="en-US" sz="2800" baseline="-25000"/>
                <a:t>2</a:t>
              </a:r>
              <a:r>
                <a:rPr lang="en-US" sz="2800"/>
                <a:t> + 2KBr          2KCl + Br</a:t>
              </a:r>
              <a:r>
                <a:rPr lang="en-US" sz="2800" baseline="-25000"/>
                <a:t>2</a:t>
              </a:r>
              <a:endParaRPr lang="en-US" sz="2800"/>
            </a:p>
          </p:txBody>
        </p:sp>
        <p:sp>
          <p:nvSpPr>
            <p:cNvPr id="46097" name="Line 22"/>
            <p:cNvSpPr>
              <a:spLocks noChangeShapeType="1"/>
            </p:cNvSpPr>
            <p:nvPr/>
          </p:nvSpPr>
          <p:spPr bwMode="auto">
            <a:xfrm>
              <a:off x="1440" y="3532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83991" name="Text Box 23"/>
          <p:cNvSpPr txBox="1">
            <a:spLocks noChangeArrowheads="1"/>
          </p:cNvSpPr>
          <p:nvPr/>
        </p:nvSpPr>
        <p:spPr bwMode="auto">
          <a:xfrm>
            <a:off x="4375150" y="295592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0</a:t>
            </a:r>
          </a:p>
        </p:txBody>
      </p:sp>
      <p:sp>
        <p:nvSpPr>
          <p:cNvPr id="83992" name="Text Box 24"/>
          <p:cNvSpPr txBox="1">
            <a:spLocks noChangeArrowheads="1"/>
          </p:cNvSpPr>
          <p:nvPr/>
        </p:nvSpPr>
        <p:spPr bwMode="auto">
          <a:xfrm>
            <a:off x="5645150" y="2954338"/>
            <a:ext cx="387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-1</a:t>
            </a:r>
          </a:p>
        </p:txBody>
      </p:sp>
      <p:sp>
        <p:nvSpPr>
          <p:cNvPr id="83993" name="Text Box 25"/>
          <p:cNvSpPr txBox="1">
            <a:spLocks noChangeArrowheads="1"/>
          </p:cNvSpPr>
          <p:nvPr/>
        </p:nvSpPr>
        <p:spPr bwMode="auto">
          <a:xfrm>
            <a:off x="7410450" y="2955925"/>
            <a:ext cx="38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-1</a:t>
            </a:r>
          </a:p>
        </p:txBody>
      </p:sp>
      <p:sp>
        <p:nvSpPr>
          <p:cNvPr id="83994" name="Text Box 26"/>
          <p:cNvSpPr txBox="1">
            <a:spLocks noChangeArrowheads="1"/>
          </p:cNvSpPr>
          <p:nvPr/>
        </p:nvSpPr>
        <p:spPr bwMode="auto">
          <a:xfrm>
            <a:off x="8210550" y="29543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800"/>
              <a:t>0</a:t>
            </a:r>
          </a:p>
        </p:txBody>
      </p:sp>
      <p:sp>
        <p:nvSpPr>
          <p:cNvPr id="83995" name="Text Box 27"/>
          <p:cNvSpPr txBox="1">
            <a:spLocks noChangeArrowheads="1"/>
          </p:cNvSpPr>
          <p:nvPr/>
        </p:nvSpPr>
        <p:spPr bwMode="auto">
          <a:xfrm>
            <a:off x="2819400" y="868363"/>
            <a:ext cx="33162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/>
              <a:t>F</a:t>
            </a:r>
            <a:r>
              <a:rPr lang="en-US" sz="3200" baseline="-25000"/>
              <a:t>2</a:t>
            </a:r>
            <a:r>
              <a:rPr lang="en-US" sz="3200"/>
              <a:t> &gt; Cl</a:t>
            </a:r>
            <a:r>
              <a:rPr lang="en-US" sz="3200" baseline="-25000"/>
              <a:t>2</a:t>
            </a:r>
            <a:r>
              <a:rPr lang="en-US" sz="3200"/>
              <a:t> &gt; Br</a:t>
            </a:r>
            <a:r>
              <a:rPr lang="en-US" sz="3200" baseline="-25000"/>
              <a:t>2</a:t>
            </a:r>
            <a:r>
              <a:rPr lang="en-US" sz="3200"/>
              <a:t> &gt; I</a:t>
            </a:r>
            <a:r>
              <a:rPr lang="en-US" sz="3200" baseline="-25000"/>
              <a:t>2</a:t>
            </a:r>
            <a:endParaRPr lang="en-US" sz="3200"/>
          </a:p>
        </p:txBody>
      </p: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4494213" y="4281488"/>
            <a:ext cx="4025900" cy="519112"/>
            <a:chOff x="367" y="3353"/>
            <a:chExt cx="2536" cy="327"/>
          </a:xfrm>
        </p:grpSpPr>
        <p:sp>
          <p:nvSpPr>
            <p:cNvPr id="46094" name="Text Box 29"/>
            <p:cNvSpPr txBox="1">
              <a:spLocks noChangeArrowheads="1"/>
            </p:cNvSpPr>
            <p:nvPr/>
          </p:nvSpPr>
          <p:spPr bwMode="auto">
            <a:xfrm>
              <a:off x="367" y="3353"/>
              <a:ext cx="25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I</a:t>
              </a:r>
              <a:r>
                <a:rPr lang="en-US" sz="2800" baseline="-25000"/>
                <a:t>2</a:t>
              </a:r>
              <a:r>
                <a:rPr lang="en-US" sz="2800"/>
                <a:t> + 2KBr          2KI + Br</a:t>
              </a:r>
              <a:r>
                <a:rPr lang="en-US" sz="2800" baseline="-25000"/>
                <a:t>2</a:t>
              </a:r>
              <a:endParaRPr lang="en-US" sz="2800"/>
            </a:p>
          </p:txBody>
        </p:sp>
        <p:sp>
          <p:nvSpPr>
            <p:cNvPr id="46095" name="Line 30"/>
            <p:cNvSpPr>
              <a:spLocks noChangeShapeType="1"/>
            </p:cNvSpPr>
            <p:nvPr/>
          </p:nvSpPr>
          <p:spPr bwMode="auto">
            <a:xfrm>
              <a:off x="1440" y="3532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pic>
        <p:nvPicPr>
          <p:cNvPr id="83999" name="Picture 31" descr="04_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83"/>
          <a:stretch>
            <a:fillRect/>
          </a:stretch>
        </p:blipFill>
        <p:spPr bwMode="auto">
          <a:xfrm>
            <a:off x="152400" y="2057400"/>
            <a:ext cx="3914775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9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9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9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39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3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4" grpId="0"/>
      <p:bldP spid="83991" grpId="0" autoUpdateAnimBg="0"/>
      <p:bldP spid="83992" grpId="0" autoUpdateAnimBg="0"/>
      <p:bldP spid="83993" grpId="0" autoUpdateAnimBg="0"/>
      <p:bldP spid="83994" grpId="0" autoUpdateAnimBg="0"/>
      <p:bldP spid="8399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AF31C713-5634-436F-96E7-DAAE44F1D5B2}" type="slidenum">
              <a:rPr lang="en-US" sz="1400">
                <a:latin typeface="Times New Roman" pitchFamily="18" charset="0"/>
              </a:rPr>
              <a:pPr/>
              <a:t>41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61451" name="Text Box 11"/>
          <p:cNvSpPr txBox="1">
            <a:spLocks noChangeArrowheads="1"/>
          </p:cNvSpPr>
          <p:nvPr/>
        </p:nvSpPr>
        <p:spPr bwMode="auto">
          <a:xfrm>
            <a:off x="457200" y="1752600"/>
            <a:ext cx="80391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The same element is simultaneously oxidized and reduced.</a:t>
            </a:r>
          </a:p>
          <a:p>
            <a:pPr algn="l" eaLnBrk="1" hangingPunct="1"/>
            <a:endParaRPr lang="en-US" sz="2800"/>
          </a:p>
          <a:p>
            <a:pPr algn="l" eaLnBrk="1" hangingPunct="1"/>
            <a:r>
              <a:rPr lang="en-US" sz="2800"/>
              <a:t>Example:</a:t>
            </a:r>
          </a:p>
        </p:txBody>
      </p:sp>
      <p:sp>
        <p:nvSpPr>
          <p:cNvPr id="47108" name="Text Box 3"/>
          <p:cNvSpPr txBox="1">
            <a:spLocks noChangeArrowheads="1"/>
          </p:cNvSpPr>
          <p:nvPr/>
        </p:nvSpPr>
        <p:spPr bwMode="auto">
          <a:xfrm>
            <a:off x="152400" y="1143000"/>
            <a:ext cx="4583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 u="sng"/>
              <a:t>Disproportionation Reaction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890713" y="4281488"/>
            <a:ext cx="5414962" cy="519112"/>
            <a:chOff x="1191" y="1995"/>
            <a:chExt cx="3411" cy="327"/>
          </a:xfrm>
        </p:grpSpPr>
        <p:sp>
          <p:nvSpPr>
            <p:cNvPr id="47122" name="Text Box 5"/>
            <p:cNvSpPr txBox="1">
              <a:spLocks noChangeArrowheads="1"/>
            </p:cNvSpPr>
            <p:nvPr/>
          </p:nvSpPr>
          <p:spPr bwMode="auto">
            <a:xfrm>
              <a:off x="1191" y="1995"/>
              <a:ext cx="341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Cl</a:t>
              </a:r>
              <a:r>
                <a:rPr lang="en-US" sz="2800" baseline="-25000"/>
                <a:t>2</a:t>
              </a:r>
              <a:r>
                <a:rPr lang="en-US" sz="2800"/>
                <a:t> + 2OH</a:t>
              </a:r>
              <a:r>
                <a:rPr lang="en-US" sz="2800" baseline="30000"/>
                <a:t>-</a:t>
              </a:r>
              <a:r>
                <a:rPr lang="en-US" sz="2800"/>
                <a:t>          ClO</a:t>
              </a:r>
              <a:r>
                <a:rPr lang="en-US" sz="2800" baseline="30000"/>
                <a:t>-</a:t>
              </a:r>
              <a:r>
                <a:rPr lang="en-US" sz="2800"/>
                <a:t> + Cl</a:t>
              </a:r>
              <a:r>
                <a:rPr lang="en-US" sz="2800" baseline="30000"/>
                <a:t>- </a:t>
              </a:r>
              <a:r>
                <a:rPr lang="en-US" sz="2800"/>
                <a:t>+ H</a:t>
              </a:r>
              <a:r>
                <a:rPr lang="en-US" sz="2800" baseline="-25000"/>
                <a:t>2</a:t>
              </a:r>
              <a:r>
                <a:rPr lang="en-US" sz="2800"/>
                <a:t>O</a:t>
              </a:r>
            </a:p>
          </p:txBody>
        </p:sp>
        <p:sp>
          <p:nvSpPr>
            <p:cNvPr id="47123" name="Line 6"/>
            <p:cNvSpPr>
              <a:spLocks noChangeShapeType="1"/>
            </p:cNvSpPr>
            <p:nvPr/>
          </p:nvSpPr>
          <p:spPr bwMode="auto">
            <a:xfrm>
              <a:off x="2400" y="2179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47110" name="Rectangle 18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534400" cy="914400"/>
          </a:xfrm>
          <a:noFill/>
        </p:spPr>
        <p:txBody>
          <a:bodyPr/>
          <a:lstStyle/>
          <a:p>
            <a:r>
              <a:rPr lang="en-US" sz="3600" smtClean="0">
                <a:solidFill>
                  <a:srgbClr val="9900CC"/>
                </a:solidFill>
                <a:latin typeface="Arial" charset="0"/>
              </a:rPr>
              <a:t>Types of Oxidation-Reduction Reactions</a:t>
            </a:r>
          </a:p>
        </p:txBody>
      </p:sp>
      <p:sp>
        <p:nvSpPr>
          <p:cNvPr id="61462" name="Text Box 22"/>
          <p:cNvSpPr txBox="1">
            <a:spLocks noChangeArrowheads="1"/>
          </p:cNvSpPr>
          <p:nvPr/>
        </p:nvSpPr>
        <p:spPr bwMode="auto">
          <a:xfrm>
            <a:off x="1981200" y="40528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800"/>
              <a:t>0</a:t>
            </a:r>
          </a:p>
        </p:txBody>
      </p:sp>
      <p:sp>
        <p:nvSpPr>
          <p:cNvPr id="61463" name="Text Box 23"/>
          <p:cNvSpPr txBox="1">
            <a:spLocks noChangeArrowheads="1"/>
          </p:cNvSpPr>
          <p:nvPr/>
        </p:nvSpPr>
        <p:spPr bwMode="auto">
          <a:xfrm>
            <a:off x="4584700" y="4038600"/>
            <a:ext cx="473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+1</a:t>
            </a:r>
          </a:p>
        </p:txBody>
      </p:sp>
      <p:sp>
        <p:nvSpPr>
          <p:cNvPr id="61464" name="Text Box 24"/>
          <p:cNvSpPr txBox="1">
            <a:spLocks noChangeArrowheads="1"/>
          </p:cNvSpPr>
          <p:nvPr/>
        </p:nvSpPr>
        <p:spPr bwMode="auto">
          <a:xfrm>
            <a:off x="5715000" y="4027488"/>
            <a:ext cx="409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-1</a:t>
            </a:r>
          </a:p>
        </p:txBody>
      </p:sp>
      <p:sp>
        <p:nvSpPr>
          <p:cNvPr id="61466" name="Line 26"/>
          <p:cNvSpPr>
            <a:spLocks noChangeShapeType="1"/>
          </p:cNvSpPr>
          <p:nvPr/>
        </p:nvSpPr>
        <p:spPr bwMode="auto">
          <a:xfrm>
            <a:off x="2057400" y="5181600"/>
            <a:ext cx="28194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61468" name="Line 28"/>
          <p:cNvSpPr>
            <a:spLocks noChangeShapeType="1"/>
          </p:cNvSpPr>
          <p:nvPr/>
        </p:nvSpPr>
        <p:spPr bwMode="auto">
          <a:xfrm>
            <a:off x="2057400" y="4724400"/>
            <a:ext cx="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61470" name="Line 30"/>
          <p:cNvSpPr>
            <a:spLocks noChangeShapeType="1"/>
          </p:cNvSpPr>
          <p:nvPr/>
        </p:nvSpPr>
        <p:spPr bwMode="auto">
          <a:xfrm>
            <a:off x="2057400" y="3657600"/>
            <a:ext cx="38862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61471" name="Line 31"/>
          <p:cNvSpPr>
            <a:spLocks noChangeShapeType="1"/>
          </p:cNvSpPr>
          <p:nvPr/>
        </p:nvSpPr>
        <p:spPr bwMode="auto">
          <a:xfrm>
            <a:off x="2085975" y="3662363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61473" name="Line 33"/>
          <p:cNvSpPr>
            <a:spLocks noChangeShapeType="1"/>
          </p:cNvSpPr>
          <p:nvPr/>
        </p:nvSpPr>
        <p:spPr bwMode="auto">
          <a:xfrm flipV="1">
            <a:off x="4857750" y="4724400"/>
            <a:ext cx="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61474" name="Text Box 34"/>
          <p:cNvSpPr txBox="1">
            <a:spLocks noChangeArrowheads="1"/>
          </p:cNvSpPr>
          <p:nvPr/>
        </p:nvSpPr>
        <p:spPr bwMode="auto">
          <a:xfrm>
            <a:off x="2895600" y="5105400"/>
            <a:ext cx="1304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rgbClr val="FF0000"/>
                </a:solidFill>
              </a:rPr>
              <a:t>oxidized</a:t>
            </a:r>
          </a:p>
        </p:txBody>
      </p:sp>
      <p:sp>
        <p:nvSpPr>
          <p:cNvPr id="61475" name="Line 35"/>
          <p:cNvSpPr>
            <a:spLocks noChangeShapeType="1"/>
          </p:cNvSpPr>
          <p:nvPr/>
        </p:nvSpPr>
        <p:spPr bwMode="auto">
          <a:xfrm>
            <a:off x="5924550" y="36576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61476" name="Text Box 36"/>
          <p:cNvSpPr txBox="1">
            <a:spLocks noChangeArrowheads="1"/>
          </p:cNvSpPr>
          <p:nvPr/>
        </p:nvSpPr>
        <p:spPr bwMode="auto">
          <a:xfrm>
            <a:off x="3352800" y="3235325"/>
            <a:ext cx="1287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>
                <a:solidFill>
                  <a:schemeClr val="accent2"/>
                </a:solidFill>
              </a:rPr>
              <a:t>reduced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1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1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14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4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6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14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14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1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1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1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1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14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14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2" grpId="0" autoUpdateAnimBg="0"/>
      <p:bldP spid="61463" grpId="0" autoUpdateAnimBg="0"/>
      <p:bldP spid="61464" grpId="0" autoUpdateAnimBg="0"/>
      <p:bldP spid="61466" grpId="0" animBg="1"/>
      <p:bldP spid="61468" grpId="0" animBg="1"/>
      <p:bldP spid="61470" grpId="0" animBg="1"/>
      <p:bldP spid="61471" grpId="0" animBg="1"/>
      <p:bldP spid="61473" grpId="0" animBg="1"/>
      <p:bldP spid="61474" grpId="0"/>
      <p:bldP spid="61475" grpId="0" animBg="1"/>
      <p:bldP spid="6147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2A0EE84-57A1-446D-B7BF-A41A3E03F20C}" type="slidenum">
              <a:rPr lang="en-US" sz="1400">
                <a:latin typeface="Times New Roman" pitchFamily="18" charset="0"/>
              </a:rPr>
              <a:pPr/>
              <a:t>42</a:t>
            </a:fld>
            <a:endParaRPr lang="en-US" sz="1400">
              <a:latin typeface="Times New Roman" pitchFamily="18" charset="0"/>
            </a:endParaRP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304800" y="1827213"/>
            <a:ext cx="4313238" cy="519112"/>
            <a:chOff x="192" y="1151"/>
            <a:chExt cx="2717" cy="327"/>
          </a:xfrm>
        </p:grpSpPr>
        <p:sp>
          <p:nvSpPr>
            <p:cNvPr id="5139" name="Text Box 4"/>
            <p:cNvSpPr txBox="1">
              <a:spLocks noChangeArrowheads="1"/>
            </p:cNvSpPr>
            <p:nvPr/>
          </p:nvSpPr>
          <p:spPr bwMode="auto">
            <a:xfrm>
              <a:off x="192" y="1151"/>
              <a:ext cx="27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 sz="2800"/>
                <a:t>Ca</a:t>
              </a:r>
              <a:r>
                <a:rPr lang="en-US" sz="2800" baseline="30000"/>
                <a:t>2+</a:t>
              </a:r>
              <a:r>
                <a:rPr lang="en-US" sz="2800"/>
                <a:t> + CO</a:t>
              </a:r>
              <a:r>
                <a:rPr lang="en-US" sz="2800" baseline="-25000"/>
                <a:t>3</a:t>
              </a:r>
              <a:r>
                <a:rPr lang="en-US" sz="2800" baseline="30000"/>
                <a:t>2-</a:t>
              </a:r>
              <a:r>
                <a:rPr lang="en-US" sz="2800"/>
                <a:t>          CaCO</a:t>
              </a:r>
              <a:r>
                <a:rPr lang="en-US" sz="2800" baseline="-25000"/>
                <a:t>3</a:t>
              </a:r>
              <a:endParaRPr lang="en-US" sz="2800"/>
            </a:p>
          </p:txBody>
        </p:sp>
        <p:sp>
          <p:nvSpPr>
            <p:cNvPr id="5140" name="Line 5"/>
            <p:cNvSpPr>
              <a:spLocks noChangeShapeType="1"/>
            </p:cNvSpPr>
            <p:nvPr/>
          </p:nvSpPr>
          <p:spPr bwMode="auto">
            <a:xfrm>
              <a:off x="1626" y="1323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04800" y="2665413"/>
            <a:ext cx="3411538" cy="519112"/>
            <a:chOff x="86" y="1529"/>
            <a:chExt cx="2149" cy="327"/>
          </a:xfrm>
        </p:grpSpPr>
        <p:sp>
          <p:nvSpPr>
            <p:cNvPr id="5137" name="Text Box 7"/>
            <p:cNvSpPr txBox="1">
              <a:spLocks noChangeArrowheads="1"/>
            </p:cNvSpPr>
            <p:nvPr/>
          </p:nvSpPr>
          <p:spPr bwMode="auto">
            <a:xfrm>
              <a:off x="86" y="1529"/>
              <a:ext cx="214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 sz="2800"/>
                <a:t>NH</a:t>
              </a:r>
              <a:r>
                <a:rPr lang="en-US" sz="2800" baseline="-25000"/>
                <a:t>3</a:t>
              </a:r>
              <a:r>
                <a:rPr lang="en-US" sz="2800"/>
                <a:t> + H</a:t>
              </a:r>
              <a:r>
                <a:rPr lang="en-US" sz="2800" baseline="30000"/>
                <a:t>+</a:t>
              </a:r>
              <a:r>
                <a:rPr lang="en-US" sz="2800"/>
                <a:t>          NH</a:t>
              </a:r>
              <a:r>
                <a:rPr lang="en-US" sz="2800" baseline="-25000"/>
                <a:t>4</a:t>
              </a:r>
              <a:r>
                <a:rPr lang="en-US" sz="2800" baseline="30000"/>
                <a:t>+</a:t>
              </a:r>
              <a:endParaRPr lang="en-US" sz="2800"/>
            </a:p>
          </p:txBody>
        </p:sp>
        <p:sp>
          <p:nvSpPr>
            <p:cNvPr id="5138" name="Line 8"/>
            <p:cNvSpPr>
              <a:spLocks noChangeShapeType="1"/>
            </p:cNvSpPr>
            <p:nvPr/>
          </p:nvSpPr>
          <p:spPr bwMode="auto">
            <a:xfrm>
              <a:off x="1152" y="1701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304800" y="3503613"/>
            <a:ext cx="4465638" cy="519112"/>
            <a:chOff x="192" y="2207"/>
            <a:chExt cx="2813" cy="327"/>
          </a:xfrm>
        </p:grpSpPr>
        <p:sp>
          <p:nvSpPr>
            <p:cNvPr id="5135" name="Text Box 10"/>
            <p:cNvSpPr txBox="1">
              <a:spLocks noChangeArrowheads="1"/>
            </p:cNvSpPr>
            <p:nvPr/>
          </p:nvSpPr>
          <p:spPr bwMode="auto">
            <a:xfrm>
              <a:off x="192" y="2207"/>
              <a:ext cx="281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 sz="2800"/>
                <a:t>Zn + 2HCl          ZnCl</a:t>
              </a:r>
              <a:r>
                <a:rPr lang="en-US" sz="2800" baseline="-25000"/>
                <a:t>2</a:t>
              </a:r>
              <a:r>
                <a:rPr lang="en-US" sz="2800"/>
                <a:t> + H</a:t>
              </a:r>
              <a:r>
                <a:rPr lang="en-US" sz="2800" baseline="-25000"/>
                <a:t>2</a:t>
              </a:r>
              <a:endParaRPr lang="en-US" sz="2800"/>
            </a:p>
          </p:txBody>
        </p:sp>
        <p:sp>
          <p:nvSpPr>
            <p:cNvPr id="5136" name="Line 11"/>
            <p:cNvSpPr>
              <a:spLocks noChangeShapeType="1"/>
            </p:cNvSpPr>
            <p:nvPr/>
          </p:nvSpPr>
          <p:spPr bwMode="auto">
            <a:xfrm>
              <a:off x="1370" y="2378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304800" y="4418013"/>
            <a:ext cx="3189288" cy="519112"/>
            <a:chOff x="192" y="2783"/>
            <a:chExt cx="2009" cy="327"/>
          </a:xfrm>
        </p:grpSpPr>
        <p:sp>
          <p:nvSpPr>
            <p:cNvPr id="5133" name="Text Box 13"/>
            <p:cNvSpPr txBox="1">
              <a:spLocks noChangeArrowheads="1"/>
            </p:cNvSpPr>
            <p:nvPr/>
          </p:nvSpPr>
          <p:spPr bwMode="auto">
            <a:xfrm>
              <a:off x="192" y="2783"/>
              <a:ext cx="200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 sz="2800"/>
                <a:t>Ca + F</a:t>
              </a:r>
              <a:r>
                <a:rPr lang="en-US" sz="2800" baseline="-25000"/>
                <a:t>2</a:t>
              </a:r>
              <a:r>
                <a:rPr lang="en-US" sz="2800"/>
                <a:t>          CaF</a:t>
              </a:r>
              <a:r>
                <a:rPr lang="en-US" sz="2800" baseline="-25000"/>
                <a:t>2</a:t>
              </a:r>
              <a:endParaRPr lang="en-US" sz="2800"/>
            </a:p>
          </p:txBody>
        </p:sp>
        <p:sp>
          <p:nvSpPr>
            <p:cNvPr id="5134" name="Line 14"/>
            <p:cNvSpPr>
              <a:spLocks noChangeShapeType="1"/>
            </p:cNvSpPr>
            <p:nvPr/>
          </p:nvSpPr>
          <p:spPr bwMode="auto">
            <a:xfrm>
              <a:off x="1122" y="2955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2479" name="Text Box 15"/>
          <p:cNvSpPr txBox="1">
            <a:spLocks noChangeArrowheads="1"/>
          </p:cNvSpPr>
          <p:nvPr/>
        </p:nvSpPr>
        <p:spPr bwMode="auto">
          <a:xfrm>
            <a:off x="4953000" y="1830388"/>
            <a:ext cx="21447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Precipitation</a:t>
            </a:r>
          </a:p>
        </p:txBody>
      </p:sp>
      <p:sp>
        <p:nvSpPr>
          <p:cNvPr id="62480" name="Text Box 16"/>
          <p:cNvSpPr txBox="1">
            <a:spLocks noChangeArrowheads="1"/>
          </p:cNvSpPr>
          <p:nvPr/>
        </p:nvSpPr>
        <p:spPr bwMode="auto">
          <a:xfrm>
            <a:off x="4953000" y="2659063"/>
            <a:ext cx="18065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Acid-Base</a:t>
            </a:r>
          </a:p>
        </p:txBody>
      </p:sp>
      <p:sp>
        <p:nvSpPr>
          <p:cNvPr id="62481" name="Text Box 17"/>
          <p:cNvSpPr txBox="1">
            <a:spLocks noChangeArrowheads="1"/>
          </p:cNvSpPr>
          <p:nvPr/>
        </p:nvSpPr>
        <p:spPr bwMode="auto">
          <a:xfrm>
            <a:off x="4953000" y="3506788"/>
            <a:ext cx="42005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Redox (H</a:t>
            </a:r>
            <a:r>
              <a:rPr lang="en-US" sz="2800" baseline="-25000"/>
              <a:t>2</a:t>
            </a:r>
            <a:r>
              <a:rPr lang="en-US" sz="2800"/>
              <a:t> Displacement)</a:t>
            </a:r>
          </a:p>
        </p:txBody>
      </p:sp>
      <p:sp>
        <p:nvSpPr>
          <p:cNvPr id="62482" name="Text Box 18"/>
          <p:cNvSpPr txBox="1">
            <a:spLocks noChangeArrowheads="1"/>
          </p:cNvSpPr>
          <p:nvPr/>
        </p:nvSpPr>
        <p:spPr bwMode="auto">
          <a:xfrm>
            <a:off x="4953000" y="4421188"/>
            <a:ext cx="3552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/>
            <a:r>
              <a:rPr lang="en-US" sz="2800"/>
              <a:t>Redox (Combination)</a:t>
            </a:r>
          </a:p>
        </p:txBody>
      </p:sp>
      <p:sp>
        <p:nvSpPr>
          <p:cNvPr id="5132" name="Text Box 21"/>
          <p:cNvSpPr txBox="1">
            <a:spLocks noChangeArrowheads="1"/>
          </p:cNvSpPr>
          <p:nvPr/>
        </p:nvSpPr>
        <p:spPr bwMode="auto">
          <a:xfrm>
            <a:off x="1033463" y="482600"/>
            <a:ext cx="73596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3200">
                <a:solidFill>
                  <a:schemeClr val="accent2"/>
                </a:solidFill>
              </a:rPr>
              <a:t>Classify each of the following reactions.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203200" y="207963"/>
          <a:ext cx="649288" cy="1239837"/>
        </p:xfrm>
        <a:graphic>
          <a:graphicData uri="http://schemas.openxmlformats.org/presentationml/2006/ole">
            <p:oleObj spid="_x0000_s5141" name="Clip" r:id="rId3" imgW="863796" imgH="1628738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2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9" grpId="0" autoUpdateAnimBg="0"/>
      <p:bldP spid="62480" grpId="0" autoUpdateAnimBg="0"/>
      <p:bldP spid="62481" grpId="0" autoUpdateAnimBg="0"/>
      <p:bldP spid="62482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18DAF455-D7D2-4319-86E7-EEEBC53C8129}" type="slidenum">
              <a:rPr lang="en-US" sz="1400">
                <a:latin typeface="Times New Roman" pitchFamily="18" charset="0"/>
              </a:rPr>
              <a:pPr/>
              <a:t>43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49155" name="Rectangle 2"/>
          <p:cNvSpPr>
            <a:spLocks noChangeArrowheads="1"/>
          </p:cNvSpPr>
          <p:nvPr/>
        </p:nvSpPr>
        <p:spPr bwMode="auto">
          <a:xfrm>
            <a:off x="304800" y="152400"/>
            <a:ext cx="853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3600">
                <a:solidFill>
                  <a:srgbClr val="9900CC"/>
                </a:solidFill>
              </a:rPr>
              <a:t>Solution Stoichiometry</a:t>
            </a:r>
          </a:p>
        </p:txBody>
      </p:sp>
      <p:sp>
        <p:nvSpPr>
          <p:cNvPr id="49156" name="Text Box 3"/>
          <p:cNvSpPr txBox="1">
            <a:spLocks noChangeArrowheads="1"/>
          </p:cNvSpPr>
          <p:nvPr/>
        </p:nvSpPr>
        <p:spPr bwMode="auto">
          <a:xfrm>
            <a:off x="76200" y="1066800"/>
            <a:ext cx="8991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2800"/>
              <a:t>The </a:t>
            </a:r>
            <a:r>
              <a:rPr lang="en-US" sz="2800" b="1" i="1"/>
              <a:t>concentration</a:t>
            </a:r>
            <a:r>
              <a:rPr lang="en-US" sz="2800"/>
              <a:t> of a solution is the amount of solute present in a given quantity of solvent or solution.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1835150" y="2133600"/>
            <a:ext cx="5356225" cy="1114425"/>
            <a:chOff x="297" y="1977"/>
            <a:chExt cx="3374" cy="702"/>
          </a:xfrm>
        </p:grpSpPr>
        <p:sp>
          <p:nvSpPr>
            <p:cNvPr id="49193" name="Text Box 4"/>
            <p:cNvSpPr txBox="1">
              <a:spLocks noChangeArrowheads="1"/>
            </p:cNvSpPr>
            <p:nvPr/>
          </p:nvSpPr>
          <p:spPr bwMode="auto">
            <a:xfrm>
              <a:off x="297" y="2164"/>
              <a:ext cx="162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800" b="1" i="1"/>
                <a:t>M </a:t>
              </a:r>
              <a:r>
                <a:rPr lang="en-US" sz="2800"/>
                <a:t>=</a:t>
              </a:r>
              <a:r>
                <a:rPr lang="en-US" sz="2800" b="1" i="1"/>
                <a:t> molarity</a:t>
              </a:r>
              <a:r>
                <a:rPr lang="en-US" sz="2800"/>
                <a:t> =</a:t>
              </a:r>
              <a:endParaRPr lang="en-US" sz="2800" b="1" i="1"/>
            </a:p>
          </p:txBody>
        </p:sp>
        <p:grpSp>
          <p:nvGrpSpPr>
            <p:cNvPr id="49194" name="Group 8"/>
            <p:cNvGrpSpPr>
              <a:grpSpLocks/>
            </p:cNvGrpSpPr>
            <p:nvPr/>
          </p:nvGrpSpPr>
          <p:grpSpPr bwMode="auto">
            <a:xfrm>
              <a:off x="1991" y="1977"/>
              <a:ext cx="1680" cy="702"/>
              <a:chOff x="2039" y="1977"/>
              <a:chExt cx="1680" cy="702"/>
            </a:xfrm>
          </p:grpSpPr>
          <p:sp>
            <p:nvSpPr>
              <p:cNvPr id="49195" name="Text Box 5"/>
              <p:cNvSpPr txBox="1">
                <a:spLocks noChangeArrowheads="1"/>
              </p:cNvSpPr>
              <p:nvPr/>
            </p:nvSpPr>
            <p:spPr bwMode="auto">
              <a:xfrm>
                <a:off x="2067" y="1977"/>
                <a:ext cx="162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800"/>
                  <a:t>moles of solute</a:t>
                </a:r>
              </a:p>
            </p:txBody>
          </p:sp>
          <p:sp>
            <p:nvSpPr>
              <p:cNvPr id="49196" name="Text Box 6"/>
              <p:cNvSpPr txBox="1">
                <a:spLocks noChangeArrowheads="1"/>
              </p:cNvSpPr>
              <p:nvPr/>
            </p:nvSpPr>
            <p:spPr bwMode="auto">
              <a:xfrm>
                <a:off x="2042" y="2352"/>
                <a:ext cx="167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800"/>
                  <a:t>liters of solution</a:t>
                </a:r>
              </a:p>
            </p:txBody>
          </p:sp>
          <p:sp>
            <p:nvSpPr>
              <p:cNvPr id="49197" name="Line 7"/>
              <p:cNvSpPr>
                <a:spLocks noChangeShapeType="1"/>
              </p:cNvSpPr>
              <p:nvPr/>
            </p:nvSpPr>
            <p:spPr bwMode="auto">
              <a:xfrm>
                <a:off x="2039" y="2328"/>
                <a:ext cx="1680" cy="0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65548" name="Text Box 12"/>
          <p:cNvSpPr txBox="1">
            <a:spLocks noChangeArrowheads="1"/>
          </p:cNvSpPr>
          <p:nvPr/>
        </p:nvSpPr>
        <p:spPr bwMode="auto">
          <a:xfrm>
            <a:off x="304800" y="3505200"/>
            <a:ext cx="8305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2800">
                <a:solidFill>
                  <a:schemeClr val="accent2"/>
                </a:solidFill>
              </a:rPr>
              <a:t>What mass of KI is required to make 500.0 mL of a 2.80 </a:t>
            </a:r>
            <a:r>
              <a:rPr lang="en-US" sz="2800" i="1">
                <a:solidFill>
                  <a:schemeClr val="accent2"/>
                </a:solidFill>
              </a:rPr>
              <a:t>M</a:t>
            </a:r>
            <a:r>
              <a:rPr lang="en-US" sz="2800">
                <a:solidFill>
                  <a:schemeClr val="accent2"/>
                </a:solidFill>
              </a:rPr>
              <a:t> KI solution?</a:t>
            </a:r>
          </a:p>
        </p:txBody>
      </p:sp>
      <p:grpSp>
        <p:nvGrpSpPr>
          <p:cNvPr id="4" name="Group 55"/>
          <p:cNvGrpSpPr>
            <a:grpSpLocks/>
          </p:cNvGrpSpPr>
          <p:nvPr/>
        </p:nvGrpSpPr>
        <p:grpSpPr bwMode="auto">
          <a:xfrm>
            <a:off x="685800" y="4724400"/>
            <a:ext cx="7543800" cy="457200"/>
            <a:chOff x="96" y="2976"/>
            <a:chExt cx="4752" cy="288"/>
          </a:xfrm>
        </p:grpSpPr>
        <p:sp>
          <p:nvSpPr>
            <p:cNvPr id="49188" name="Text Box 15"/>
            <p:cNvSpPr txBox="1">
              <a:spLocks noChangeArrowheads="1"/>
            </p:cNvSpPr>
            <p:nvPr/>
          </p:nvSpPr>
          <p:spPr bwMode="auto">
            <a:xfrm>
              <a:off x="96" y="2976"/>
              <a:ext cx="189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volume of KI solution</a:t>
              </a:r>
            </a:p>
          </p:txBody>
        </p:sp>
        <p:sp>
          <p:nvSpPr>
            <p:cNvPr id="49189" name="Text Box 16"/>
            <p:cNvSpPr txBox="1">
              <a:spLocks noChangeArrowheads="1"/>
            </p:cNvSpPr>
            <p:nvPr/>
          </p:nvSpPr>
          <p:spPr bwMode="auto">
            <a:xfrm>
              <a:off x="2449" y="2976"/>
              <a:ext cx="86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moles KI</a:t>
              </a:r>
            </a:p>
          </p:txBody>
        </p:sp>
        <p:sp>
          <p:nvSpPr>
            <p:cNvPr id="49190" name="Text Box 17"/>
            <p:cNvSpPr txBox="1">
              <a:spLocks noChangeArrowheads="1"/>
            </p:cNvSpPr>
            <p:nvPr/>
          </p:nvSpPr>
          <p:spPr bwMode="auto">
            <a:xfrm>
              <a:off x="3964" y="2976"/>
              <a:ext cx="8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grams KI</a:t>
              </a:r>
            </a:p>
          </p:txBody>
        </p:sp>
        <p:sp>
          <p:nvSpPr>
            <p:cNvPr id="49191" name="Line 19"/>
            <p:cNvSpPr>
              <a:spLocks noChangeShapeType="1"/>
            </p:cNvSpPr>
            <p:nvPr/>
          </p:nvSpPr>
          <p:spPr bwMode="auto">
            <a:xfrm>
              <a:off x="2016" y="3120"/>
              <a:ext cx="336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49192" name="Line 20"/>
            <p:cNvSpPr>
              <a:spLocks noChangeShapeType="1"/>
            </p:cNvSpPr>
            <p:nvPr/>
          </p:nvSpPr>
          <p:spPr bwMode="auto">
            <a:xfrm>
              <a:off x="3444" y="3120"/>
              <a:ext cx="336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65558" name="Text Box 22"/>
          <p:cNvSpPr txBox="1">
            <a:spLocks noChangeArrowheads="1"/>
          </p:cNvSpPr>
          <p:nvPr/>
        </p:nvSpPr>
        <p:spPr bwMode="auto">
          <a:xfrm>
            <a:off x="3657600" y="4495800"/>
            <a:ext cx="704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 i="1">
                <a:solidFill>
                  <a:srgbClr val="FF0000"/>
                </a:solidFill>
              </a:rPr>
              <a:t>M</a:t>
            </a:r>
            <a:r>
              <a:rPr lang="en-US" sz="2000">
                <a:solidFill>
                  <a:srgbClr val="FF0000"/>
                </a:solidFill>
              </a:rPr>
              <a:t> KI</a:t>
            </a:r>
            <a:endParaRPr lang="en-US" sz="2000" i="1">
              <a:solidFill>
                <a:srgbClr val="FF0000"/>
              </a:solidFill>
            </a:endParaRPr>
          </a:p>
        </p:txBody>
      </p:sp>
      <p:sp>
        <p:nvSpPr>
          <p:cNvPr id="65559" name="Rectangle 23"/>
          <p:cNvSpPr>
            <a:spLocks noChangeArrowheads="1"/>
          </p:cNvSpPr>
          <p:nvPr/>
        </p:nvSpPr>
        <p:spPr bwMode="auto">
          <a:xfrm>
            <a:off x="5886450" y="4495800"/>
            <a:ext cx="801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Lucida Calligraphy" pitchFamily="66" charset="0"/>
              </a:rPr>
              <a:t>M </a:t>
            </a:r>
            <a:r>
              <a:rPr lang="en-US" sz="2000">
                <a:solidFill>
                  <a:srgbClr val="FF0000"/>
                </a:solidFill>
              </a:rPr>
              <a:t>KI</a:t>
            </a:r>
            <a:endParaRPr lang="en-US" sz="2000">
              <a:solidFill>
                <a:srgbClr val="FF0000"/>
              </a:solidFill>
              <a:latin typeface="Lucida Calligraphy" pitchFamily="66" charset="0"/>
            </a:endParaRPr>
          </a:p>
        </p:txBody>
      </p:sp>
      <p:sp>
        <p:nvSpPr>
          <p:cNvPr id="65562" name="Text Box 26"/>
          <p:cNvSpPr txBox="1">
            <a:spLocks noChangeArrowheads="1"/>
          </p:cNvSpPr>
          <p:nvPr/>
        </p:nvSpPr>
        <p:spPr bwMode="auto">
          <a:xfrm>
            <a:off x="1079500" y="5762625"/>
            <a:ext cx="12525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500.0 mL</a:t>
            </a:r>
          </a:p>
        </p:txBody>
      </p:sp>
      <p:sp>
        <p:nvSpPr>
          <p:cNvPr id="65570" name="Text Box 34"/>
          <p:cNvSpPr txBox="1">
            <a:spLocks noChangeArrowheads="1"/>
          </p:cNvSpPr>
          <p:nvPr/>
        </p:nvSpPr>
        <p:spPr bwMode="auto">
          <a:xfrm>
            <a:off x="6591300" y="5749925"/>
            <a:ext cx="1346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= 232 g KI</a:t>
            </a:r>
          </a:p>
        </p:txBody>
      </p:sp>
      <p:grpSp>
        <p:nvGrpSpPr>
          <p:cNvPr id="5" name="Group 46"/>
          <p:cNvGrpSpPr>
            <a:grpSpLocks/>
          </p:cNvGrpSpPr>
          <p:nvPr/>
        </p:nvGrpSpPr>
        <p:grpSpPr bwMode="auto">
          <a:xfrm>
            <a:off x="5219700" y="5546725"/>
            <a:ext cx="1346200" cy="804863"/>
            <a:chOff x="3232" y="3494"/>
            <a:chExt cx="848" cy="507"/>
          </a:xfrm>
        </p:grpSpPr>
        <p:grpSp>
          <p:nvGrpSpPr>
            <p:cNvPr id="49183" name="Group 38"/>
            <p:cNvGrpSpPr>
              <a:grpSpLocks/>
            </p:cNvGrpSpPr>
            <p:nvPr/>
          </p:nvGrpSpPr>
          <p:grpSpPr bwMode="auto">
            <a:xfrm>
              <a:off x="3369" y="3494"/>
              <a:ext cx="711" cy="507"/>
              <a:chOff x="2817" y="3494"/>
              <a:chExt cx="711" cy="507"/>
            </a:xfrm>
          </p:grpSpPr>
          <p:sp>
            <p:nvSpPr>
              <p:cNvPr id="49185" name="Text Box 32"/>
              <p:cNvSpPr txBox="1">
                <a:spLocks noChangeArrowheads="1"/>
              </p:cNvSpPr>
              <p:nvPr/>
            </p:nvSpPr>
            <p:spPr bwMode="auto">
              <a:xfrm>
                <a:off x="2817" y="3494"/>
                <a:ext cx="71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000"/>
                  <a:t>166 g KI</a:t>
                </a:r>
              </a:p>
            </p:txBody>
          </p:sp>
          <p:sp>
            <p:nvSpPr>
              <p:cNvPr id="49186" name="Text Box 33"/>
              <p:cNvSpPr txBox="1">
                <a:spLocks noChangeArrowheads="1"/>
              </p:cNvSpPr>
              <p:nvPr/>
            </p:nvSpPr>
            <p:spPr bwMode="auto">
              <a:xfrm>
                <a:off x="2821" y="3751"/>
                <a:ext cx="702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000"/>
                  <a:t>1 mol KI</a:t>
                </a:r>
              </a:p>
            </p:txBody>
          </p:sp>
          <p:sp>
            <p:nvSpPr>
              <p:cNvPr id="49187" name="Line 37"/>
              <p:cNvSpPr>
                <a:spLocks noChangeShapeType="1"/>
              </p:cNvSpPr>
              <p:nvPr/>
            </p:nvSpPr>
            <p:spPr bwMode="auto">
              <a:xfrm>
                <a:off x="2860" y="3747"/>
                <a:ext cx="6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sp>
          <p:nvSpPr>
            <p:cNvPr id="49184" name="Text Box 41"/>
            <p:cNvSpPr txBox="1">
              <a:spLocks noChangeArrowheads="1"/>
            </p:cNvSpPr>
            <p:nvPr/>
          </p:nvSpPr>
          <p:spPr bwMode="auto">
            <a:xfrm>
              <a:off x="3232" y="362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/>
                <a:t>x</a:t>
              </a:r>
            </a:p>
          </p:txBody>
        </p:sp>
      </p:grpSp>
      <p:grpSp>
        <p:nvGrpSpPr>
          <p:cNvPr id="7" name="Group 54"/>
          <p:cNvGrpSpPr>
            <a:grpSpLocks/>
          </p:cNvGrpSpPr>
          <p:nvPr/>
        </p:nvGrpSpPr>
        <p:grpSpPr bwMode="auto">
          <a:xfrm>
            <a:off x="3657600" y="5546725"/>
            <a:ext cx="1697038" cy="804863"/>
            <a:chOff x="2304" y="3494"/>
            <a:chExt cx="1069" cy="507"/>
          </a:xfrm>
        </p:grpSpPr>
        <p:grpSp>
          <p:nvGrpSpPr>
            <p:cNvPr id="49178" name="Group 39"/>
            <p:cNvGrpSpPr>
              <a:grpSpLocks/>
            </p:cNvGrpSpPr>
            <p:nvPr/>
          </p:nvGrpSpPr>
          <p:grpSpPr bwMode="auto">
            <a:xfrm>
              <a:off x="2449" y="3494"/>
              <a:ext cx="924" cy="507"/>
              <a:chOff x="2001" y="3494"/>
              <a:chExt cx="924" cy="507"/>
            </a:xfrm>
          </p:grpSpPr>
          <p:sp>
            <p:nvSpPr>
              <p:cNvPr id="49180" name="Text Box 30"/>
              <p:cNvSpPr txBox="1">
                <a:spLocks noChangeArrowheads="1"/>
              </p:cNvSpPr>
              <p:nvPr/>
            </p:nvSpPr>
            <p:spPr bwMode="auto">
              <a:xfrm>
                <a:off x="2001" y="3494"/>
                <a:ext cx="92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000"/>
                  <a:t>2.80 mol KI</a:t>
                </a:r>
              </a:p>
            </p:txBody>
          </p:sp>
          <p:sp>
            <p:nvSpPr>
              <p:cNvPr id="49181" name="Text Box 31"/>
              <p:cNvSpPr txBox="1">
                <a:spLocks noChangeArrowheads="1"/>
              </p:cNvSpPr>
              <p:nvPr/>
            </p:nvSpPr>
            <p:spPr bwMode="auto">
              <a:xfrm>
                <a:off x="2124" y="3751"/>
                <a:ext cx="67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000"/>
                  <a:t>1 L soln</a:t>
                </a:r>
              </a:p>
            </p:txBody>
          </p:sp>
          <p:sp>
            <p:nvSpPr>
              <p:cNvPr id="49182" name="Line 36"/>
              <p:cNvSpPr>
                <a:spLocks noChangeShapeType="1"/>
              </p:cNvSpPr>
              <p:nvPr/>
            </p:nvSpPr>
            <p:spPr bwMode="auto">
              <a:xfrm>
                <a:off x="2150" y="3747"/>
                <a:ext cx="6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sp>
          <p:nvSpPr>
            <p:cNvPr id="49179" name="Text Box 42"/>
            <p:cNvSpPr txBox="1">
              <a:spLocks noChangeArrowheads="1"/>
            </p:cNvSpPr>
            <p:nvPr/>
          </p:nvSpPr>
          <p:spPr bwMode="auto">
            <a:xfrm>
              <a:off x="2304" y="3616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/>
                <a:t>x</a:t>
              </a:r>
            </a:p>
          </p:txBody>
        </p:sp>
      </p:grpSp>
      <p:grpSp>
        <p:nvGrpSpPr>
          <p:cNvPr id="9" name="Group 44"/>
          <p:cNvGrpSpPr>
            <a:grpSpLocks/>
          </p:cNvGrpSpPr>
          <p:nvPr/>
        </p:nvGrpSpPr>
        <p:grpSpPr bwMode="auto">
          <a:xfrm>
            <a:off x="2206625" y="5546725"/>
            <a:ext cx="1362075" cy="804863"/>
            <a:chOff x="936" y="3494"/>
            <a:chExt cx="858" cy="507"/>
          </a:xfrm>
        </p:grpSpPr>
        <p:grpSp>
          <p:nvGrpSpPr>
            <p:cNvPr id="49173" name="Group 40"/>
            <p:cNvGrpSpPr>
              <a:grpSpLocks/>
            </p:cNvGrpSpPr>
            <p:nvPr/>
          </p:nvGrpSpPr>
          <p:grpSpPr bwMode="auto">
            <a:xfrm>
              <a:off x="1056" y="3494"/>
              <a:ext cx="738" cy="507"/>
              <a:chOff x="1056" y="3494"/>
              <a:chExt cx="738" cy="507"/>
            </a:xfrm>
          </p:grpSpPr>
          <p:sp>
            <p:nvSpPr>
              <p:cNvPr id="49175" name="Text Box 28"/>
              <p:cNvSpPr txBox="1">
                <a:spLocks noChangeArrowheads="1"/>
              </p:cNvSpPr>
              <p:nvPr/>
            </p:nvSpPr>
            <p:spPr bwMode="auto">
              <a:xfrm>
                <a:off x="1256" y="3494"/>
                <a:ext cx="33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000"/>
                  <a:t>1 L</a:t>
                </a:r>
              </a:p>
            </p:txBody>
          </p:sp>
          <p:sp>
            <p:nvSpPr>
              <p:cNvPr id="49176" name="Text Box 29"/>
              <p:cNvSpPr txBox="1">
                <a:spLocks noChangeArrowheads="1"/>
              </p:cNvSpPr>
              <p:nvPr/>
            </p:nvSpPr>
            <p:spPr bwMode="auto">
              <a:xfrm>
                <a:off x="1056" y="3751"/>
                <a:ext cx="73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000"/>
                  <a:t>1000 mL</a:t>
                </a:r>
              </a:p>
            </p:txBody>
          </p:sp>
          <p:sp>
            <p:nvSpPr>
              <p:cNvPr id="49177" name="Line 35"/>
              <p:cNvSpPr>
                <a:spLocks noChangeShapeType="1"/>
              </p:cNvSpPr>
              <p:nvPr/>
            </p:nvSpPr>
            <p:spPr bwMode="auto">
              <a:xfrm>
                <a:off x="1113" y="3747"/>
                <a:ext cx="62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  <p:sp>
          <p:nvSpPr>
            <p:cNvPr id="49174" name="Text Box 43"/>
            <p:cNvSpPr txBox="1">
              <a:spLocks noChangeArrowheads="1"/>
            </p:cNvSpPr>
            <p:nvPr/>
          </p:nvSpPr>
          <p:spPr bwMode="auto">
            <a:xfrm>
              <a:off x="936" y="362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/>
                <a:t>x</a:t>
              </a:r>
            </a:p>
          </p:txBody>
        </p:sp>
      </p:grpSp>
      <p:sp>
        <p:nvSpPr>
          <p:cNvPr id="65583" name="Line 47"/>
          <p:cNvSpPr>
            <a:spLocks noChangeShapeType="1"/>
          </p:cNvSpPr>
          <p:nvPr/>
        </p:nvSpPr>
        <p:spPr bwMode="auto">
          <a:xfrm flipV="1">
            <a:off x="1749425" y="5791200"/>
            <a:ext cx="533400" cy="304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65584" name="Line 48"/>
          <p:cNvSpPr>
            <a:spLocks noChangeShapeType="1"/>
          </p:cNvSpPr>
          <p:nvPr/>
        </p:nvSpPr>
        <p:spPr bwMode="auto">
          <a:xfrm flipV="1">
            <a:off x="3044825" y="6019800"/>
            <a:ext cx="533400" cy="304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65585" name="Line 49"/>
          <p:cNvSpPr>
            <a:spLocks noChangeShapeType="1"/>
          </p:cNvSpPr>
          <p:nvPr/>
        </p:nvSpPr>
        <p:spPr bwMode="auto">
          <a:xfrm flipV="1">
            <a:off x="2892425" y="5562600"/>
            <a:ext cx="533400" cy="304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65586" name="Line 50"/>
          <p:cNvSpPr>
            <a:spLocks noChangeShapeType="1"/>
          </p:cNvSpPr>
          <p:nvPr/>
        </p:nvSpPr>
        <p:spPr bwMode="auto">
          <a:xfrm flipV="1">
            <a:off x="4394200" y="5981700"/>
            <a:ext cx="533400" cy="304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65587" name="Line 51"/>
          <p:cNvSpPr>
            <a:spLocks noChangeShapeType="1"/>
          </p:cNvSpPr>
          <p:nvPr/>
        </p:nvSpPr>
        <p:spPr bwMode="auto">
          <a:xfrm flipV="1">
            <a:off x="4572000" y="5562600"/>
            <a:ext cx="533400" cy="304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65588" name="Line 52"/>
          <p:cNvSpPr>
            <a:spLocks noChangeShapeType="1"/>
          </p:cNvSpPr>
          <p:nvPr/>
        </p:nvSpPr>
        <p:spPr bwMode="auto">
          <a:xfrm flipV="1">
            <a:off x="5854700" y="5956300"/>
            <a:ext cx="533400" cy="304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5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5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8" grpId="0"/>
      <p:bldP spid="65558" grpId="0" autoUpdateAnimBg="0"/>
      <p:bldP spid="65559" grpId="0" autoUpdateAnimBg="0"/>
      <p:bldP spid="65562" grpId="0" autoUpdateAnimBg="0"/>
      <p:bldP spid="65570" grpId="0" autoUpdateAnimBg="0"/>
      <p:bldP spid="65583" grpId="0" animBg="1"/>
      <p:bldP spid="65584" grpId="0" animBg="1"/>
      <p:bldP spid="65585" grpId="0" animBg="1"/>
      <p:bldP spid="65586" grpId="0" animBg="1"/>
      <p:bldP spid="65587" grpId="0" animBg="1"/>
      <p:bldP spid="6558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EFEE1AD0-3A30-4BBA-9B76-23FA64765F8F}" type="slidenum">
              <a:rPr lang="en-US" sz="1400">
                <a:latin typeface="Times New Roman" pitchFamily="18" charset="0"/>
              </a:rPr>
              <a:pPr/>
              <a:t>44</a:t>
            </a:fld>
            <a:endParaRPr lang="en-US" sz="1400">
              <a:latin typeface="Times New Roman" pitchFamily="18" charset="0"/>
            </a:endParaRPr>
          </a:p>
        </p:txBody>
      </p:sp>
      <p:pic>
        <p:nvPicPr>
          <p:cNvPr id="6656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900113"/>
            <a:ext cx="2836863" cy="511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5913" y="1619250"/>
            <a:ext cx="2325687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35413" y="1633538"/>
            <a:ext cx="1627187" cy="45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Text Box 11"/>
          <p:cNvSpPr txBox="1">
            <a:spLocks noChangeArrowheads="1"/>
          </p:cNvSpPr>
          <p:nvPr/>
        </p:nvSpPr>
        <p:spPr bwMode="auto">
          <a:xfrm>
            <a:off x="1406525" y="228600"/>
            <a:ext cx="6289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Preparing a Solution of Known Concentration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6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6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65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65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6EC1C1E-2D60-4B6D-84FD-F52AB0235370}" type="slidenum">
              <a:rPr lang="en-US" sz="1400">
                <a:latin typeface="Times New Roman" pitchFamily="18" charset="0"/>
              </a:rPr>
              <a:pPr/>
              <a:t>45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51203" name="Text Box 2"/>
          <p:cNvSpPr txBox="1">
            <a:spLocks noChangeArrowheads="1"/>
          </p:cNvSpPr>
          <p:nvPr/>
        </p:nvSpPr>
        <p:spPr bwMode="auto">
          <a:xfrm>
            <a:off x="127000" y="381000"/>
            <a:ext cx="89154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2600" b="1" i="1">
                <a:solidFill>
                  <a:srgbClr val="9900CC"/>
                </a:solidFill>
              </a:rPr>
              <a:t>Dilution</a:t>
            </a:r>
            <a:r>
              <a:rPr lang="en-US" sz="2600"/>
              <a:t> is the procedure for preparing a less concentrated solution from a more concentrated solution.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657600" y="3048000"/>
            <a:ext cx="1752600" cy="854075"/>
            <a:chOff x="2304" y="1920"/>
            <a:chExt cx="1104" cy="538"/>
          </a:xfrm>
        </p:grpSpPr>
        <p:sp>
          <p:nvSpPr>
            <p:cNvPr id="51215" name="Line 5"/>
            <p:cNvSpPr>
              <a:spLocks noChangeShapeType="1"/>
            </p:cNvSpPr>
            <p:nvPr/>
          </p:nvSpPr>
          <p:spPr bwMode="auto">
            <a:xfrm>
              <a:off x="2304" y="2183"/>
              <a:ext cx="1104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51216" name="Text Box 6"/>
            <p:cNvSpPr txBox="1">
              <a:spLocks noChangeArrowheads="1"/>
            </p:cNvSpPr>
            <p:nvPr/>
          </p:nvSpPr>
          <p:spPr bwMode="auto">
            <a:xfrm>
              <a:off x="2458" y="1920"/>
              <a:ext cx="7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Dilution</a:t>
              </a:r>
            </a:p>
          </p:txBody>
        </p:sp>
        <p:sp>
          <p:nvSpPr>
            <p:cNvPr id="51217" name="Text Box 7"/>
            <p:cNvSpPr txBox="1">
              <a:spLocks noChangeArrowheads="1"/>
            </p:cNvSpPr>
            <p:nvPr/>
          </p:nvSpPr>
          <p:spPr bwMode="auto">
            <a:xfrm>
              <a:off x="2352" y="2208"/>
              <a:ext cx="97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>
                  <a:solidFill>
                    <a:schemeClr val="accent2"/>
                  </a:solidFill>
                </a:rPr>
                <a:t>Add Solvent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1123950" y="4884738"/>
            <a:ext cx="6724650" cy="822325"/>
            <a:chOff x="708" y="3065"/>
            <a:chExt cx="4236" cy="518"/>
          </a:xfrm>
        </p:grpSpPr>
        <p:sp>
          <p:nvSpPr>
            <p:cNvPr id="51212" name="Text Box 10"/>
            <p:cNvSpPr txBox="1">
              <a:spLocks noChangeArrowheads="1"/>
            </p:cNvSpPr>
            <p:nvPr/>
          </p:nvSpPr>
          <p:spPr bwMode="auto">
            <a:xfrm>
              <a:off x="708" y="3065"/>
              <a:ext cx="154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Moles of solute</a:t>
              </a:r>
            </a:p>
            <a:p>
              <a:r>
                <a:rPr lang="en-US"/>
                <a:t>before dilution (i)</a:t>
              </a:r>
            </a:p>
          </p:txBody>
        </p:sp>
        <p:sp>
          <p:nvSpPr>
            <p:cNvPr id="51213" name="Text Box 11"/>
            <p:cNvSpPr txBox="1">
              <a:spLocks noChangeArrowheads="1"/>
            </p:cNvSpPr>
            <p:nvPr/>
          </p:nvSpPr>
          <p:spPr bwMode="auto">
            <a:xfrm>
              <a:off x="3536" y="3065"/>
              <a:ext cx="1408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Moles of solute</a:t>
              </a:r>
            </a:p>
            <a:p>
              <a:r>
                <a:rPr lang="en-US"/>
                <a:t>after dilution (f)</a:t>
              </a:r>
            </a:p>
          </p:txBody>
        </p:sp>
        <p:sp>
          <p:nvSpPr>
            <p:cNvPr id="51214" name="Text Box 12"/>
            <p:cNvSpPr txBox="1">
              <a:spLocks noChangeArrowheads="1"/>
            </p:cNvSpPr>
            <p:nvPr/>
          </p:nvSpPr>
          <p:spPr bwMode="auto">
            <a:xfrm>
              <a:off x="2719" y="3085"/>
              <a:ext cx="322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4400"/>
                <a:t>=</a:t>
              </a: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1874838" y="5867400"/>
            <a:ext cx="5287962" cy="701675"/>
            <a:chOff x="1181" y="3696"/>
            <a:chExt cx="3331" cy="442"/>
          </a:xfrm>
        </p:grpSpPr>
        <p:sp>
          <p:nvSpPr>
            <p:cNvPr id="51209" name="Text Box 14"/>
            <p:cNvSpPr txBox="1">
              <a:spLocks noChangeArrowheads="1"/>
            </p:cNvSpPr>
            <p:nvPr/>
          </p:nvSpPr>
          <p:spPr bwMode="auto">
            <a:xfrm>
              <a:off x="1181" y="3754"/>
              <a:ext cx="52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800" i="1"/>
                <a:t>M</a:t>
              </a:r>
              <a:r>
                <a:rPr lang="en-US" sz="2800" baseline="-25000"/>
                <a:t>i</a:t>
              </a:r>
              <a:r>
                <a:rPr lang="en-US" sz="2800"/>
                <a:t>V</a:t>
              </a:r>
              <a:r>
                <a:rPr lang="en-US" sz="2800" baseline="-25000"/>
                <a:t>i</a:t>
              </a:r>
              <a:endParaRPr lang="en-US" sz="2800" i="1"/>
            </a:p>
          </p:txBody>
        </p:sp>
        <p:sp>
          <p:nvSpPr>
            <p:cNvPr id="51210" name="Text Box 15"/>
            <p:cNvSpPr txBox="1">
              <a:spLocks noChangeArrowheads="1"/>
            </p:cNvSpPr>
            <p:nvPr/>
          </p:nvSpPr>
          <p:spPr bwMode="auto">
            <a:xfrm>
              <a:off x="3976" y="3753"/>
              <a:ext cx="5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800" i="1"/>
                <a:t>M</a:t>
              </a:r>
              <a:r>
                <a:rPr lang="en-US" sz="2800" baseline="-25000"/>
                <a:t>f</a:t>
              </a:r>
              <a:r>
                <a:rPr lang="en-US" sz="2800"/>
                <a:t>V</a:t>
              </a:r>
              <a:r>
                <a:rPr lang="en-US" sz="2800" baseline="-25000"/>
                <a:t>f</a:t>
              </a:r>
              <a:endParaRPr lang="en-US" sz="2800" i="1"/>
            </a:p>
          </p:txBody>
        </p:sp>
        <p:sp>
          <p:nvSpPr>
            <p:cNvPr id="51211" name="Text Box 16"/>
            <p:cNvSpPr txBox="1">
              <a:spLocks noChangeArrowheads="1"/>
            </p:cNvSpPr>
            <p:nvPr/>
          </p:nvSpPr>
          <p:spPr bwMode="auto">
            <a:xfrm>
              <a:off x="2728" y="3696"/>
              <a:ext cx="303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4000"/>
                <a:t>=</a:t>
              </a:r>
            </a:p>
          </p:txBody>
        </p:sp>
      </p:grpSp>
      <p:pic>
        <p:nvPicPr>
          <p:cNvPr id="67604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4813"/>
            <a:ext cx="2678113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605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06538"/>
            <a:ext cx="2914650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76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76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7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7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7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7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2073EE7-9CD5-4D22-A21E-8A5452AD4F32}" type="slidenum">
              <a:rPr lang="en-US" sz="1400">
                <a:latin typeface="Times New Roman" pitchFamily="18" charset="0"/>
              </a:rPr>
              <a:pPr/>
              <a:t>46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52227" name="Text Box 1027"/>
          <p:cNvSpPr txBox="1">
            <a:spLocks noChangeArrowheads="1"/>
          </p:cNvSpPr>
          <p:nvPr/>
        </p:nvSpPr>
        <p:spPr bwMode="auto">
          <a:xfrm>
            <a:off x="152400" y="533400"/>
            <a:ext cx="8686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2800">
                <a:solidFill>
                  <a:schemeClr val="accent2"/>
                </a:solidFill>
              </a:rPr>
              <a:t>How would you prepare 60.0 mL of 0.200 </a:t>
            </a:r>
            <a:r>
              <a:rPr lang="en-US" sz="2800" i="1">
                <a:solidFill>
                  <a:schemeClr val="accent2"/>
                </a:solidFill>
              </a:rPr>
              <a:t>M </a:t>
            </a:r>
            <a:r>
              <a:rPr lang="en-US" sz="2800">
                <a:solidFill>
                  <a:schemeClr val="accent2"/>
                </a:solidFill>
              </a:rPr>
              <a:t>HNO</a:t>
            </a:r>
            <a:r>
              <a:rPr lang="en-US" sz="2800" baseline="-25000">
                <a:solidFill>
                  <a:schemeClr val="accent2"/>
                </a:solidFill>
              </a:rPr>
              <a:t>3</a:t>
            </a:r>
            <a:r>
              <a:rPr lang="en-US" sz="2800">
                <a:solidFill>
                  <a:schemeClr val="accent2"/>
                </a:solidFill>
              </a:rPr>
              <a:t> from a stock solution of 4.00 </a:t>
            </a:r>
            <a:r>
              <a:rPr lang="en-US" sz="2800" i="1">
                <a:solidFill>
                  <a:schemeClr val="accent2"/>
                </a:solidFill>
              </a:rPr>
              <a:t>M</a:t>
            </a:r>
            <a:r>
              <a:rPr lang="en-US" sz="2800">
                <a:solidFill>
                  <a:schemeClr val="accent2"/>
                </a:solidFill>
              </a:rPr>
              <a:t> HNO</a:t>
            </a:r>
            <a:r>
              <a:rPr lang="en-US" sz="2800" baseline="-25000">
                <a:solidFill>
                  <a:schemeClr val="accent2"/>
                </a:solidFill>
              </a:rPr>
              <a:t>3</a:t>
            </a:r>
            <a:r>
              <a:rPr lang="en-US" sz="280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68613" name="Text Box 1029"/>
          <p:cNvSpPr txBox="1">
            <a:spLocks noChangeArrowheads="1"/>
          </p:cNvSpPr>
          <p:nvPr/>
        </p:nvSpPr>
        <p:spPr bwMode="auto">
          <a:xfrm>
            <a:off x="3625850" y="1817688"/>
            <a:ext cx="18970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i="1"/>
              <a:t>M</a:t>
            </a:r>
            <a:r>
              <a:rPr lang="en-US" sz="2800" baseline="-25000"/>
              <a:t>i</a:t>
            </a:r>
            <a:r>
              <a:rPr lang="en-US" sz="2800"/>
              <a:t>V</a:t>
            </a:r>
            <a:r>
              <a:rPr lang="en-US" sz="2800" baseline="-25000"/>
              <a:t>i</a:t>
            </a:r>
            <a:r>
              <a:rPr lang="en-US" sz="2800"/>
              <a:t> = </a:t>
            </a:r>
            <a:r>
              <a:rPr lang="en-US" sz="2800" i="1"/>
              <a:t>M</a:t>
            </a:r>
            <a:r>
              <a:rPr lang="en-US" sz="2800" baseline="-25000"/>
              <a:t>f</a:t>
            </a:r>
            <a:r>
              <a:rPr lang="en-US" sz="2800"/>
              <a:t>V</a:t>
            </a:r>
            <a:r>
              <a:rPr lang="en-US" sz="2800" baseline="-25000"/>
              <a:t>f</a:t>
            </a:r>
            <a:endParaRPr lang="en-US" sz="2800" i="1"/>
          </a:p>
        </p:txBody>
      </p:sp>
      <p:sp>
        <p:nvSpPr>
          <p:cNvPr id="68614" name="Text Box 1030"/>
          <p:cNvSpPr txBox="1">
            <a:spLocks noChangeArrowheads="1"/>
          </p:cNvSpPr>
          <p:nvPr/>
        </p:nvSpPr>
        <p:spPr bwMode="auto">
          <a:xfrm>
            <a:off x="260350" y="2743200"/>
            <a:ext cx="20288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i="1"/>
              <a:t>M</a:t>
            </a:r>
            <a:r>
              <a:rPr lang="en-US" sz="2800" baseline="-25000"/>
              <a:t>i</a:t>
            </a:r>
            <a:r>
              <a:rPr lang="en-US" sz="2800"/>
              <a:t> = 4.00 </a:t>
            </a:r>
            <a:r>
              <a:rPr lang="en-US" sz="2800" i="1"/>
              <a:t>M</a:t>
            </a:r>
          </a:p>
        </p:txBody>
      </p:sp>
      <p:sp>
        <p:nvSpPr>
          <p:cNvPr id="68615" name="Text Box 1031"/>
          <p:cNvSpPr txBox="1">
            <a:spLocks noChangeArrowheads="1"/>
          </p:cNvSpPr>
          <p:nvPr/>
        </p:nvSpPr>
        <p:spPr bwMode="auto">
          <a:xfrm>
            <a:off x="2392363" y="2744788"/>
            <a:ext cx="22399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 i="1"/>
              <a:t>M</a:t>
            </a:r>
            <a:r>
              <a:rPr lang="en-US" sz="2800" baseline="-25000"/>
              <a:t>f</a:t>
            </a:r>
            <a:r>
              <a:rPr lang="en-US" sz="2800"/>
              <a:t> = 0.200 </a:t>
            </a:r>
            <a:r>
              <a:rPr lang="en-US" sz="2800" i="1"/>
              <a:t>M</a:t>
            </a:r>
          </a:p>
        </p:txBody>
      </p:sp>
      <p:sp>
        <p:nvSpPr>
          <p:cNvPr id="68616" name="Text Box 1032"/>
          <p:cNvSpPr txBox="1">
            <a:spLocks noChangeArrowheads="1"/>
          </p:cNvSpPr>
          <p:nvPr/>
        </p:nvSpPr>
        <p:spPr bwMode="auto">
          <a:xfrm>
            <a:off x="4735513" y="2744788"/>
            <a:ext cx="2279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/>
              <a:t>V</a:t>
            </a:r>
            <a:r>
              <a:rPr lang="en-US" sz="2800" baseline="-25000"/>
              <a:t>f</a:t>
            </a:r>
            <a:r>
              <a:rPr lang="en-US" sz="2800"/>
              <a:t> = 0.0600 L</a:t>
            </a:r>
          </a:p>
        </p:txBody>
      </p:sp>
      <p:sp>
        <p:nvSpPr>
          <p:cNvPr id="68617" name="Text Box 1033"/>
          <p:cNvSpPr txBox="1">
            <a:spLocks noChangeArrowheads="1"/>
          </p:cNvSpPr>
          <p:nvPr/>
        </p:nvSpPr>
        <p:spPr bwMode="auto">
          <a:xfrm>
            <a:off x="7315200" y="2743200"/>
            <a:ext cx="13747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/>
              <a:t>V</a:t>
            </a:r>
            <a:r>
              <a:rPr lang="en-US" sz="2800" baseline="-25000"/>
              <a:t>i</a:t>
            </a:r>
            <a:r>
              <a:rPr lang="en-US" sz="2800"/>
              <a:t> = ? L</a:t>
            </a:r>
          </a:p>
        </p:txBody>
      </p:sp>
      <p:grpSp>
        <p:nvGrpSpPr>
          <p:cNvPr id="2" name="Group 1039"/>
          <p:cNvGrpSpPr>
            <a:grpSpLocks/>
          </p:cNvGrpSpPr>
          <p:nvPr/>
        </p:nvGrpSpPr>
        <p:grpSpPr bwMode="auto">
          <a:xfrm>
            <a:off x="-25400" y="3657600"/>
            <a:ext cx="1684338" cy="1063625"/>
            <a:chOff x="1563" y="2570"/>
            <a:chExt cx="1061" cy="670"/>
          </a:xfrm>
        </p:grpSpPr>
        <p:sp>
          <p:nvSpPr>
            <p:cNvPr id="52242" name="Text Box 1035"/>
            <p:cNvSpPr txBox="1">
              <a:spLocks noChangeArrowheads="1"/>
            </p:cNvSpPr>
            <p:nvPr/>
          </p:nvSpPr>
          <p:spPr bwMode="auto">
            <a:xfrm>
              <a:off x="1563" y="2729"/>
              <a:ext cx="49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800"/>
                <a:t>V</a:t>
              </a:r>
              <a:r>
                <a:rPr lang="en-US" sz="2800" baseline="-25000"/>
                <a:t>i</a:t>
              </a:r>
              <a:r>
                <a:rPr lang="en-US" sz="2800"/>
                <a:t> =</a:t>
              </a:r>
            </a:p>
          </p:txBody>
        </p:sp>
        <p:sp>
          <p:nvSpPr>
            <p:cNvPr id="52243" name="Text Box 1036"/>
            <p:cNvSpPr txBox="1">
              <a:spLocks noChangeArrowheads="1"/>
            </p:cNvSpPr>
            <p:nvPr/>
          </p:nvSpPr>
          <p:spPr bwMode="auto">
            <a:xfrm>
              <a:off x="2088" y="2570"/>
              <a:ext cx="53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800" i="1"/>
                <a:t>M</a:t>
              </a:r>
              <a:r>
                <a:rPr lang="en-US" sz="2800" baseline="-25000"/>
                <a:t>f</a:t>
              </a:r>
              <a:r>
                <a:rPr lang="en-US" sz="2800"/>
                <a:t>V</a:t>
              </a:r>
              <a:r>
                <a:rPr lang="en-US" sz="2800" baseline="-25000"/>
                <a:t>f</a:t>
              </a:r>
              <a:endParaRPr lang="en-US" sz="2800" i="1"/>
            </a:p>
          </p:txBody>
        </p:sp>
        <p:sp>
          <p:nvSpPr>
            <p:cNvPr id="52244" name="Text Box 1037"/>
            <p:cNvSpPr txBox="1">
              <a:spLocks noChangeArrowheads="1"/>
            </p:cNvSpPr>
            <p:nvPr/>
          </p:nvSpPr>
          <p:spPr bwMode="auto">
            <a:xfrm>
              <a:off x="2188" y="2913"/>
              <a:ext cx="33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800" i="1"/>
                <a:t>M</a:t>
              </a:r>
              <a:r>
                <a:rPr lang="en-US" sz="2800" baseline="-25000"/>
                <a:t>i</a:t>
              </a:r>
              <a:endParaRPr lang="en-US" sz="2800" i="1"/>
            </a:p>
          </p:txBody>
        </p:sp>
        <p:sp>
          <p:nvSpPr>
            <p:cNvPr id="52245" name="Line 1038"/>
            <p:cNvSpPr>
              <a:spLocks noChangeShapeType="1"/>
            </p:cNvSpPr>
            <p:nvPr/>
          </p:nvSpPr>
          <p:spPr bwMode="auto">
            <a:xfrm>
              <a:off x="2093" y="2905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3" name="Group 1050"/>
          <p:cNvGrpSpPr>
            <a:grpSpLocks/>
          </p:cNvGrpSpPr>
          <p:nvPr/>
        </p:nvGrpSpPr>
        <p:grpSpPr bwMode="auto">
          <a:xfrm>
            <a:off x="1524000" y="3733800"/>
            <a:ext cx="4286250" cy="949325"/>
            <a:chOff x="960" y="2352"/>
            <a:chExt cx="2700" cy="598"/>
          </a:xfrm>
        </p:grpSpPr>
        <p:sp>
          <p:nvSpPr>
            <p:cNvPr id="52237" name="Text Box 1040"/>
            <p:cNvSpPr txBox="1">
              <a:spLocks noChangeArrowheads="1"/>
            </p:cNvSpPr>
            <p:nvPr/>
          </p:nvSpPr>
          <p:spPr bwMode="auto">
            <a:xfrm>
              <a:off x="1056" y="2448"/>
              <a:ext cx="24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800"/>
                <a:t>=</a:t>
              </a:r>
            </a:p>
          </p:txBody>
        </p:sp>
        <p:grpSp>
          <p:nvGrpSpPr>
            <p:cNvPr id="52238" name="Group 1049"/>
            <p:cNvGrpSpPr>
              <a:grpSpLocks/>
            </p:cNvGrpSpPr>
            <p:nvPr/>
          </p:nvGrpSpPr>
          <p:grpSpPr bwMode="auto">
            <a:xfrm>
              <a:off x="960" y="2352"/>
              <a:ext cx="2700" cy="598"/>
              <a:chOff x="1152" y="2352"/>
              <a:chExt cx="2700" cy="598"/>
            </a:xfrm>
          </p:grpSpPr>
          <p:sp>
            <p:nvSpPr>
              <p:cNvPr id="52239" name="Text Box 1041"/>
              <p:cNvSpPr txBox="1">
                <a:spLocks noChangeArrowheads="1"/>
              </p:cNvSpPr>
              <p:nvPr/>
            </p:nvSpPr>
            <p:spPr bwMode="auto">
              <a:xfrm>
                <a:off x="1152" y="2352"/>
                <a:ext cx="2700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800"/>
                  <a:t>0.200 </a:t>
                </a:r>
                <a:r>
                  <a:rPr lang="en-US" sz="2800" i="1"/>
                  <a:t>M</a:t>
                </a:r>
                <a:r>
                  <a:rPr lang="en-US" sz="2800"/>
                  <a:t> x 0.0600 L</a:t>
                </a:r>
              </a:p>
            </p:txBody>
          </p:sp>
          <p:sp>
            <p:nvSpPr>
              <p:cNvPr id="52240" name="Text Box 1042"/>
              <p:cNvSpPr txBox="1">
                <a:spLocks noChangeArrowheads="1"/>
              </p:cNvSpPr>
              <p:nvPr/>
            </p:nvSpPr>
            <p:spPr bwMode="auto">
              <a:xfrm>
                <a:off x="1988" y="2623"/>
                <a:ext cx="80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sz="2800"/>
                  <a:t>4.00 </a:t>
                </a:r>
                <a:r>
                  <a:rPr lang="en-US" sz="2800" i="1"/>
                  <a:t>M</a:t>
                </a:r>
              </a:p>
            </p:txBody>
          </p:sp>
          <p:sp>
            <p:nvSpPr>
              <p:cNvPr id="52241" name="Line 1043"/>
              <p:cNvSpPr>
                <a:spLocks noChangeShapeType="1"/>
              </p:cNvSpPr>
              <p:nvPr/>
            </p:nvSpPr>
            <p:spPr bwMode="auto">
              <a:xfrm>
                <a:off x="1536" y="2640"/>
                <a:ext cx="196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SG"/>
              </a:p>
            </p:txBody>
          </p:sp>
        </p:grpSp>
      </p:grpSp>
      <p:sp>
        <p:nvSpPr>
          <p:cNvPr id="68629" name="Text Box 1045"/>
          <p:cNvSpPr txBox="1">
            <a:spLocks noChangeArrowheads="1"/>
          </p:cNvSpPr>
          <p:nvPr/>
        </p:nvSpPr>
        <p:spPr bwMode="auto">
          <a:xfrm>
            <a:off x="4953000" y="3954463"/>
            <a:ext cx="4191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800"/>
              <a:t> = 0.00300 L = 3.00 mL</a:t>
            </a:r>
          </a:p>
        </p:txBody>
      </p:sp>
      <p:sp>
        <p:nvSpPr>
          <p:cNvPr id="68630" name="Text Box 1046"/>
          <p:cNvSpPr txBox="1">
            <a:spLocks noChangeArrowheads="1"/>
          </p:cNvSpPr>
          <p:nvPr/>
        </p:nvSpPr>
        <p:spPr bwMode="auto">
          <a:xfrm>
            <a:off x="381000" y="5181600"/>
            <a:ext cx="8229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2800"/>
              <a:t>Dilute 3.00 mL of acid with water to a total volume of 60.0 mL.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6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8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8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8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8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3" grpId="0" autoUpdateAnimBg="0"/>
      <p:bldP spid="68614" grpId="0" autoUpdateAnimBg="0"/>
      <p:bldP spid="68615" grpId="0" autoUpdateAnimBg="0"/>
      <p:bldP spid="68616" grpId="0" autoUpdateAnimBg="0"/>
      <p:bldP spid="68617" grpId="0" autoUpdateAnimBg="0"/>
      <p:bldP spid="68629" grpId="0" autoUpdateAnimBg="0"/>
      <p:bldP spid="68630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4BEC2E29-39EE-42AD-883A-A1D9764EFFCF}" type="slidenum">
              <a:rPr lang="en-US" sz="1400">
                <a:latin typeface="Times New Roman" pitchFamily="18" charset="0"/>
              </a:rPr>
              <a:pPr/>
              <a:t>47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53251" name="Rectangle 2"/>
          <p:cNvSpPr>
            <a:spLocks noChangeArrowheads="1"/>
          </p:cNvSpPr>
          <p:nvPr/>
        </p:nvSpPr>
        <p:spPr bwMode="auto">
          <a:xfrm>
            <a:off x="304800" y="76200"/>
            <a:ext cx="8534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r>
              <a:rPr lang="en-US" sz="3600">
                <a:solidFill>
                  <a:srgbClr val="9900CC"/>
                </a:solidFill>
              </a:rPr>
              <a:t>Titrations</a:t>
            </a:r>
          </a:p>
        </p:txBody>
      </p:sp>
      <p:sp>
        <p:nvSpPr>
          <p:cNvPr id="53252" name="Text Box 3"/>
          <p:cNvSpPr txBox="1">
            <a:spLocks noChangeArrowheads="1"/>
          </p:cNvSpPr>
          <p:nvPr/>
        </p:nvSpPr>
        <p:spPr bwMode="auto">
          <a:xfrm>
            <a:off x="190500" y="774700"/>
            <a:ext cx="87630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/>
              <a:t>In a </a:t>
            </a:r>
            <a:r>
              <a:rPr lang="en-US" b="1" i="1"/>
              <a:t>titration</a:t>
            </a:r>
            <a:r>
              <a:rPr lang="en-US"/>
              <a:t> a solution of accurately known concentration is added gradually added to another solution of unknown concentration until the chemical reaction between the two solutions is complete.</a:t>
            </a: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169863" y="2514600"/>
            <a:ext cx="8805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b="1" i="1"/>
              <a:t>Equivalence point</a:t>
            </a:r>
            <a:r>
              <a:rPr lang="en-US"/>
              <a:t> – the point at which the reaction is complete</a:t>
            </a:r>
            <a:endParaRPr lang="en-US" b="1" i="1"/>
          </a:p>
        </p:txBody>
      </p: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152400" y="3124200"/>
            <a:ext cx="78755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b="1" i="1"/>
              <a:t>Indicator</a:t>
            </a:r>
            <a:r>
              <a:rPr lang="en-US"/>
              <a:t> – substance that changes color at (or near) the</a:t>
            </a:r>
          </a:p>
          <a:p>
            <a:pPr algn="l"/>
            <a:r>
              <a:rPr lang="en-US"/>
              <a:t>                   equivalence point </a:t>
            </a:r>
            <a:endParaRPr lang="en-US" b="1" i="1"/>
          </a:p>
        </p:txBody>
      </p:sp>
      <p:pic>
        <p:nvPicPr>
          <p:cNvPr id="70662" name="Picture 6" descr="cha56011_042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2857"/>
          <a:stretch>
            <a:fillRect/>
          </a:stretch>
        </p:blipFill>
        <p:spPr bwMode="auto">
          <a:xfrm>
            <a:off x="228600" y="4038600"/>
            <a:ext cx="29146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3365500" y="4267200"/>
            <a:ext cx="24066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Slowly add base</a:t>
            </a:r>
          </a:p>
          <a:p>
            <a:r>
              <a:rPr lang="en-US"/>
              <a:t>to unknown acid</a:t>
            </a:r>
          </a:p>
          <a:p>
            <a:r>
              <a:rPr lang="en-US"/>
              <a:t>UNTIL</a:t>
            </a:r>
          </a:p>
        </p:txBody>
      </p:sp>
      <p:pic>
        <p:nvPicPr>
          <p:cNvPr id="70664" name="Picture 8" descr="cha56011_0421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03950" y="3886200"/>
            <a:ext cx="18732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5" name="Text Box 9"/>
          <p:cNvSpPr txBox="1">
            <a:spLocks noChangeArrowheads="1"/>
          </p:cNvSpPr>
          <p:nvPr/>
        </p:nvSpPr>
        <p:spPr bwMode="auto">
          <a:xfrm>
            <a:off x="3530600" y="5500688"/>
            <a:ext cx="20843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the indicator</a:t>
            </a:r>
          </a:p>
          <a:p>
            <a:r>
              <a:rPr lang="en-US"/>
              <a:t>changes color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0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0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 autoUpdateAnimBg="0"/>
      <p:bldP spid="70661" grpId="0" autoUpdateAnimBg="0"/>
      <p:bldP spid="70663" grpId="0" autoUpdateAnimBg="0"/>
      <p:bldP spid="70665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72FFAFC2-11EB-4754-B54A-93F0859A64FA}" type="slidenum">
              <a:rPr lang="en-US" sz="1400">
                <a:latin typeface="Times New Roman" pitchFamily="18" charset="0"/>
              </a:rPr>
              <a:pPr/>
              <a:t>48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0"/>
            <a:ext cx="7772400" cy="6096000"/>
          </a:xfrm>
        </p:spPr>
        <p:txBody>
          <a:bodyPr/>
          <a:lstStyle/>
          <a:p>
            <a:pPr>
              <a:buFontTx/>
              <a:buNone/>
            </a:pPr>
            <a:r>
              <a:rPr lang="en-US" smtClean="0">
                <a:latin typeface="Arial" charset="0"/>
              </a:rPr>
              <a:t>Titrations can be used in the analysis of </a:t>
            </a:r>
          </a:p>
          <a:p>
            <a:pPr>
              <a:buFontTx/>
              <a:buNone/>
            </a:pPr>
            <a:r>
              <a:rPr lang="en-US" smtClean="0">
                <a:latin typeface="Arial" charset="0"/>
              </a:rPr>
              <a:t>	</a:t>
            </a:r>
          </a:p>
          <a:p>
            <a:pPr>
              <a:buFontTx/>
              <a:buNone/>
            </a:pPr>
            <a:r>
              <a:rPr lang="en-US" smtClean="0">
                <a:latin typeface="Arial" charset="0"/>
              </a:rPr>
              <a:t>Acid-base reactions</a:t>
            </a:r>
          </a:p>
          <a:p>
            <a:pPr>
              <a:buFontTx/>
              <a:buNone/>
            </a:pPr>
            <a:endParaRPr lang="en-US" smtClean="0">
              <a:latin typeface="Arial" charset="0"/>
            </a:endParaRPr>
          </a:p>
          <a:p>
            <a:pPr>
              <a:buFontTx/>
              <a:buNone/>
            </a:pPr>
            <a:endParaRPr lang="en-US" smtClean="0">
              <a:latin typeface="Arial" charset="0"/>
            </a:endParaRPr>
          </a:p>
          <a:p>
            <a:pPr>
              <a:buFontTx/>
              <a:buNone/>
            </a:pPr>
            <a:r>
              <a:rPr lang="en-US" smtClean="0">
                <a:latin typeface="Arial" charset="0"/>
              </a:rPr>
              <a:t>	</a:t>
            </a:r>
          </a:p>
          <a:p>
            <a:pPr>
              <a:buFontTx/>
              <a:buNone/>
            </a:pPr>
            <a:endParaRPr lang="en-US" smtClean="0">
              <a:latin typeface="Arial" charset="0"/>
            </a:endParaRPr>
          </a:p>
          <a:p>
            <a:pPr>
              <a:buFontTx/>
              <a:buNone/>
            </a:pPr>
            <a:r>
              <a:rPr lang="en-US" smtClean="0">
                <a:latin typeface="Arial" charset="0"/>
              </a:rPr>
              <a:t>Redox reactions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04800" y="2300288"/>
            <a:ext cx="6310313" cy="519112"/>
            <a:chOff x="1473" y="1996"/>
            <a:chExt cx="3975" cy="327"/>
          </a:xfrm>
        </p:grpSpPr>
        <p:sp>
          <p:nvSpPr>
            <p:cNvPr id="54282" name="Text Box 5"/>
            <p:cNvSpPr txBox="1">
              <a:spLocks noChangeArrowheads="1"/>
            </p:cNvSpPr>
            <p:nvPr/>
          </p:nvSpPr>
          <p:spPr bwMode="auto">
            <a:xfrm>
              <a:off x="1473" y="1996"/>
              <a:ext cx="39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 sz="2800"/>
                <a:t>H</a:t>
              </a:r>
              <a:r>
                <a:rPr lang="en-US" sz="2800" baseline="-25000"/>
                <a:t>2</a:t>
              </a:r>
              <a:r>
                <a:rPr lang="en-US" sz="2800"/>
                <a:t>SO</a:t>
              </a:r>
              <a:r>
                <a:rPr lang="en-US" sz="2800" baseline="-25000"/>
                <a:t>4</a:t>
              </a:r>
              <a:r>
                <a:rPr lang="en-US" sz="2800"/>
                <a:t> + 2NaOH          2H</a:t>
              </a:r>
              <a:r>
                <a:rPr lang="en-US" sz="2800" baseline="-25000"/>
                <a:t>2</a:t>
              </a:r>
              <a:r>
                <a:rPr lang="en-US" sz="2800"/>
                <a:t>O + Na</a:t>
              </a:r>
              <a:r>
                <a:rPr lang="en-US" sz="2800" baseline="-25000"/>
                <a:t>2</a:t>
              </a:r>
              <a:r>
                <a:rPr lang="en-US" sz="2800"/>
                <a:t>SO</a:t>
              </a:r>
              <a:r>
                <a:rPr lang="en-US" sz="2800" baseline="-25000"/>
                <a:t>4</a:t>
              </a:r>
              <a:endParaRPr lang="en-US" sz="2800"/>
            </a:p>
          </p:txBody>
        </p:sp>
        <p:sp>
          <p:nvSpPr>
            <p:cNvPr id="54283" name="Line 6"/>
            <p:cNvSpPr>
              <a:spLocks noChangeShapeType="1"/>
            </p:cNvSpPr>
            <p:nvPr/>
          </p:nvSpPr>
          <p:spPr bwMode="auto">
            <a:xfrm>
              <a:off x="3304" y="2167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52400" y="5638800"/>
            <a:ext cx="7791450" cy="519113"/>
            <a:chOff x="96" y="3552"/>
            <a:chExt cx="4908" cy="327"/>
          </a:xfrm>
        </p:grpSpPr>
        <p:sp>
          <p:nvSpPr>
            <p:cNvPr id="54280" name="Text Box 8"/>
            <p:cNvSpPr txBox="1">
              <a:spLocks noChangeArrowheads="1"/>
            </p:cNvSpPr>
            <p:nvPr/>
          </p:nvSpPr>
          <p:spPr bwMode="auto">
            <a:xfrm>
              <a:off x="96" y="3552"/>
              <a:ext cx="49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 sz="2800"/>
                <a:t>5Fe</a:t>
              </a:r>
              <a:r>
                <a:rPr lang="en-US" sz="2800" baseline="30000"/>
                <a:t>2+</a:t>
              </a:r>
              <a:r>
                <a:rPr lang="en-US" sz="2800"/>
                <a:t> + MnO</a:t>
              </a:r>
              <a:r>
                <a:rPr lang="en-US" sz="2800" baseline="-25000"/>
                <a:t>4</a:t>
              </a:r>
              <a:r>
                <a:rPr lang="en-US" sz="2800" baseline="30000"/>
                <a:t>-</a:t>
              </a:r>
              <a:r>
                <a:rPr lang="en-US" sz="2800"/>
                <a:t> + 8H</a:t>
              </a:r>
              <a:r>
                <a:rPr lang="en-US" sz="2800" baseline="30000"/>
                <a:t>+</a:t>
              </a:r>
              <a:r>
                <a:rPr lang="en-US" sz="2800"/>
                <a:t>         Mn</a:t>
              </a:r>
              <a:r>
                <a:rPr lang="en-US" sz="2800" baseline="30000"/>
                <a:t>2+</a:t>
              </a:r>
              <a:r>
                <a:rPr lang="en-US" sz="2800"/>
                <a:t> +  5Fe</a:t>
              </a:r>
              <a:r>
                <a:rPr lang="en-US" sz="2800" baseline="30000"/>
                <a:t>3+</a:t>
              </a:r>
              <a:r>
                <a:rPr lang="en-US" sz="2800"/>
                <a:t> + 4H</a:t>
              </a:r>
              <a:r>
                <a:rPr lang="en-US" sz="2800" baseline="-25000"/>
                <a:t>2</a:t>
              </a:r>
              <a:r>
                <a:rPr lang="en-US" sz="2800"/>
                <a:t>O</a:t>
              </a:r>
            </a:p>
          </p:txBody>
        </p:sp>
        <p:sp>
          <p:nvSpPr>
            <p:cNvPr id="54281" name="Line 9"/>
            <p:cNvSpPr>
              <a:spLocks noChangeShapeType="1"/>
            </p:cNvSpPr>
            <p:nvPr/>
          </p:nvSpPr>
          <p:spPr bwMode="auto">
            <a:xfrm>
              <a:off x="2292" y="3726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pic>
        <p:nvPicPr>
          <p:cNvPr id="9217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23125" y="3124200"/>
            <a:ext cx="1525588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71" name="Picture 11" descr="cha56011_0421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62800" y="685800"/>
            <a:ext cx="156051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2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2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2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2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2CB6CF0-9C18-4CA6-9EC6-D89C923CF478}" type="slidenum">
              <a:rPr lang="en-US" sz="1400">
                <a:latin typeface="Times New Roman" pitchFamily="18" charset="0"/>
              </a:rPr>
              <a:pPr/>
              <a:t>49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76200" y="501650"/>
            <a:ext cx="8839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2800">
                <a:solidFill>
                  <a:schemeClr val="accent2"/>
                </a:solidFill>
              </a:rPr>
              <a:t>What volume of a 1.420 </a:t>
            </a:r>
            <a:r>
              <a:rPr lang="en-US" sz="2800" i="1">
                <a:solidFill>
                  <a:schemeClr val="accent2"/>
                </a:solidFill>
              </a:rPr>
              <a:t>M</a:t>
            </a:r>
            <a:r>
              <a:rPr lang="en-US" sz="2800">
                <a:solidFill>
                  <a:schemeClr val="accent2"/>
                </a:solidFill>
              </a:rPr>
              <a:t> NaOH solution is required to titrate 25.00 mL of a 4.50 </a:t>
            </a:r>
            <a:r>
              <a:rPr lang="en-US" sz="2800" i="1">
                <a:solidFill>
                  <a:schemeClr val="accent2"/>
                </a:solidFill>
              </a:rPr>
              <a:t>M</a:t>
            </a:r>
            <a:r>
              <a:rPr lang="en-US" sz="2800">
                <a:solidFill>
                  <a:schemeClr val="accent2"/>
                </a:solidFill>
              </a:rPr>
              <a:t> H</a:t>
            </a:r>
            <a:r>
              <a:rPr lang="en-US" sz="2800" baseline="-25000">
                <a:solidFill>
                  <a:schemeClr val="accent2"/>
                </a:solidFill>
              </a:rPr>
              <a:t>2</a:t>
            </a:r>
            <a:r>
              <a:rPr lang="en-US" sz="2800">
                <a:solidFill>
                  <a:schemeClr val="accent2"/>
                </a:solidFill>
              </a:rPr>
              <a:t>SO</a:t>
            </a:r>
            <a:r>
              <a:rPr lang="en-US" sz="2800" baseline="-25000">
                <a:solidFill>
                  <a:schemeClr val="accent2"/>
                </a:solidFill>
              </a:rPr>
              <a:t>4</a:t>
            </a:r>
            <a:r>
              <a:rPr lang="en-US" sz="2800">
                <a:solidFill>
                  <a:schemeClr val="accent2"/>
                </a:solidFill>
              </a:rPr>
              <a:t>  solution?</a:t>
            </a:r>
          </a:p>
        </p:txBody>
      </p:sp>
      <p:sp>
        <p:nvSpPr>
          <p:cNvPr id="93187" name="Text Box 3"/>
          <p:cNvSpPr txBox="1">
            <a:spLocks noChangeArrowheads="1"/>
          </p:cNvSpPr>
          <p:nvPr/>
        </p:nvSpPr>
        <p:spPr bwMode="auto">
          <a:xfrm>
            <a:off x="1295400" y="1828800"/>
            <a:ext cx="6127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2800"/>
              <a:t>WRITE THE CHEMICAL EQUATION!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8113" y="4114800"/>
            <a:ext cx="8983662" cy="457200"/>
            <a:chOff x="87" y="2592"/>
            <a:chExt cx="5659" cy="288"/>
          </a:xfrm>
        </p:grpSpPr>
        <p:sp>
          <p:nvSpPr>
            <p:cNvPr id="55340" name="Text Box 5"/>
            <p:cNvSpPr txBox="1">
              <a:spLocks noChangeArrowheads="1"/>
            </p:cNvSpPr>
            <p:nvPr/>
          </p:nvSpPr>
          <p:spPr bwMode="auto">
            <a:xfrm>
              <a:off x="87" y="2592"/>
              <a:ext cx="114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volume acid</a:t>
              </a:r>
            </a:p>
          </p:txBody>
        </p:sp>
        <p:sp>
          <p:nvSpPr>
            <p:cNvPr id="55341" name="Text Box 6"/>
            <p:cNvSpPr txBox="1">
              <a:spLocks noChangeArrowheads="1"/>
            </p:cNvSpPr>
            <p:nvPr/>
          </p:nvSpPr>
          <p:spPr bwMode="auto">
            <a:xfrm>
              <a:off x="1663" y="2592"/>
              <a:ext cx="9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moles red</a:t>
              </a:r>
            </a:p>
          </p:txBody>
        </p:sp>
        <p:sp>
          <p:nvSpPr>
            <p:cNvPr id="55342" name="Text Box 7"/>
            <p:cNvSpPr txBox="1">
              <a:spLocks noChangeArrowheads="1"/>
            </p:cNvSpPr>
            <p:nvPr/>
          </p:nvSpPr>
          <p:spPr bwMode="auto">
            <a:xfrm>
              <a:off x="3043" y="2592"/>
              <a:ext cx="109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moles base</a:t>
              </a:r>
            </a:p>
          </p:txBody>
        </p:sp>
        <p:sp>
          <p:nvSpPr>
            <p:cNvPr id="55343" name="Text Box 8"/>
            <p:cNvSpPr txBox="1">
              <a:spLocks noChangeArrowheads="1"/>
            </p:cNvSpPr>
            <p:nvPr/>
          </p:nvSpPr>
          <p:spPr bwMode="auto">
            <a:xfrm>
              <a:off x="4540" y="2592"/>
              <a:ext cx="120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volume base</a:t>
              </a:r>
            </a:p>
          </p:txBody>
        </p:sp>
        <p:sp>
          <p:nvSpPr>
            <p:cNvPr id="55344" name="Line 9"/>
            <p:cNvSpPr>
              <a:spLocks noChangeShapeType="1"/>
            </p:cNvSpPr>
            <p:nvPr/>
          </p:nvSpPr>
          <p:spPr bwMode="auto">
            <a:xfrm>
              <a:off x="1266" y="2736"/>
              <a:ext cx="336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55345" name="Line 10"/>
            <p:cNvSpPr>
              <a:spLocks noChangeShapeType="1"/>
            </p:cNvSpPr>
            <p:nvPr/>
          </p:nvSpPr>
          <p:spPr bwMode="auto">
            <a:xfrm>
              <a:off x="2683" y="2736"/>
              <a:ext cx="336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55346" name="Line 11"/>
            <p:cNvSpPr>
              <a:spLocks noChangeShapeType="1"/>
            </p:cNvSpPr>
            <p:nvPr/>
          </p:nvSpPr>
          <p:spPr bwMode="auto">
            <a:xfrm>
              <a:off x="4163" y="2736"/>
              <a:ext cx="336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447800" y="2743200"/>
            <a:ext cx="6310313" cy="519113"/>
            <a:chOff x="1473" y="1996"/>
            <a:chExt cx="3975" cy="327"/>
          </a:xfrm>
        </p:grpSpPr>
        <p:sp>
          <p:nvSpPr>
            <p:cNvPr id="55338" name="Text Box 13"/>
            <p:cNvSpPr txBox="1">
              <a:spLocks noChangeArrowheads="1"/>
            </p:cNvSpPr>
            <p:nvPr/>
          </p:nvSpPr>
          <p:spPr bwMode="auto">
            <a:xfrm>
              <a:off x="1473" y="1996"/>
              <a:ext cx="39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l" eaLnBrk="1" hangingPunct="1"/>
              <a:r>
                <a:rPr lang="en-US" sz="2800"/>
                <a:t>H</a:t>
              </a:r>
              <a:r>
                <a:rPr lang="en-US" sz="2800" baseline="-25000"/>
                <a:t>2</a:t>
              </a:r>
              <a:r>
                <a:rPr lang="en-US" sz="2800"/>
                <a:t>SO</a:t>
              </a:r>
              <a:r>
                <a:rPr lang="en-US" sz="2800" baseline="-25000"/>
                <a:t>4</a:t>
              </a:r>
              <a:r>
                <a:rPr lang="en-US" sz="2800"/>
                <a:t> + 2NaOH          2H</a:t>
              </a:r>
              <a:r>
                <a:rPr lang="en-US" sz="2800" baseline="-25000"/>
                <a:t>2</a:t>
              </a:r>
              <a:r>
                <a:rPr lang="en-US" sz="2800"/>
                <a:t>O + Na</a:t>
              </a:r>
              <a:r>
                <a:rPr lang="en-US" sz="2800" baseline="-25000"/>
                <a:t>2</a:t>
              </a:r>
              <a:r>
                <a:rPr lang="en-US" sz="2800"/>
                <a:t>SO</a:t>
              </a:r>
              <a:r>
                <a:rPr lang="en-US" sz="2800" baseline="-25000"/>
                <a:t>4</a:t>
              </a:r>
              <a:endParaRPr lang="en-US" sz="2800"/>
            </a:p>
          </p:txBody>
        </p:sp>
        <p:sp>
          <p:nvSpPr>
            <p:cNvPr id="55339" name="Line 14"/>
            <p:cNvSpPr>
              <a:spLocks noChangeShapeType="1"/>
            </p:cNvSpPr>
            <p:nvPr/>
          </p:nvSpPr>
          <p:spPr bwMode="auto">
            <a:xfrm>
              <a:off x="3304" y="2167"/>
              <a:ext cx="38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1173163" y="5321300"/>
            <a:ext cx="2154237" cy="790575"/>
            <a:chOff x="128" y="3352"/>
            <a:chExt cx="1357" cy="498"/>
          </a:xfrm>
        </p:grpSpPr>
        <p:sp>
          <p:nvSpPr>
            <p:cNvPr id="55334" name="Text Box 16"/>
            <p:cNvSpPr txBox="1">
              <a:spLocks noChangeArrowheads="1"/>
            </p:cNvSpPr>
            <p:nvPr/>
          </p:nvSpPr>
          <p:spPr bwMode="auto">
            <a:xfrm>
              <a:off x="249" y="3352"/>
              <a:ext cx="12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/>
                <a:t>4.50 mol H</a:t>
              </a:r>
              <a:r>
                <a:rPr lang="en-US" sz="2000" baseline="-25000"/>
                <a:t>2</a:t>
              </a:r>
              <a:r>
                <a:rPr lang="en-US" sz="2000"/>
                <a:t>SO</a:t>
              </a:r>
              <a:r>
                <a:rPr lang="en-US" sz="2000" baseline="-25000"/>
                <a:t>4</a:t>
              </a:r>
              <a:endParaRPr lang="en-US" sz="2000"/>
            </a:p>
          </p:txBody>
        </p:sp>
        <p:sp>
          <p:nvSpPr>
            <p:cNvPr id="55335" name="Text Box 17"/>
            <p:cNvSpPr txBox="1">
              <a:spLocks noChangeArrowheads="1"/>
            </p:cNvSpPr>
            <p:nvPr/>
          </p:nvSpPr>
          <p:spPr bwMode="auto">
            <a:xfrm>
              <a:off x="329" y="3600"/>
              <a:ext cx="107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/>
                <a:t>1000 mL soln</a:t>
              </a:r>
            </a:p>
          </p:txBody>
        </p:sp>
        <p:sp>
          <p:nvSpPr>
            <p:cNvPr id="55336" name="Line 18"/>
            <p:cNvSpPr>
              <a:spLocks noChangeShapeType="1"/>
            </p:cNvSpPr>
            <p:nvPr/>
          </p:nvSpPr>
          <p:spPr bwMode="auto">
            <a:xfrm>
              <a:off x="291" y="3600"/>
              <a:ext cx="115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55337" name="Text Box 19"/>
            <p:cNvSpPr txBox="1">
              <a:spLocks noChangeArrowheads="1"/>
            </p:cNvSpPr>
            <p:nvPr/>
          </p:nvSpPr>
          <p:spPr bwMode="auto">
            <a:xfrm>
              <a:off x="128" y="346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/>
                <a:t>x</a:t>
              </a:r>
            </a:p>
          </p:txBody>
        </p:sp>
      </p:grp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3371850" y="5321300"/>
            <a:ext cx="2089150" cy="790575"/>
            <a:chOff x="1660" y="3352"/>
            <a:chExt cx="1316" cy="498"/>
          </a:xfrm>
        </p:grpSpPr>
        <p:sp>
          <p:nvSpPr>
            <p:cNvPr id="55330" name="Text Box 21"/>
            <p:cNvSpPr txBox="1">
              <a:spLocks noChangeArrowheads="1"/>
            </p:cNvSpPr>
            <p:nvPr/>
          </p:nvSpPr>
          <p:spPr bwMode="auto">
            <a:xfrm>
              <a:off x="1902" y="3352"/>
              <a:ext cx="9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/>
                <a:t>2 mol NaOH</a:t>
              </a:r>
            </a:p>
          </p:txBody>
        </p:sp>
        <p:sp>
          <p:nvSpPr>
            <p:cNvPr id="55331" name="Text Box 22"/>
            <p:cNvSpPr txBox="1">
              <a:spLocks noChangeArrowheads="1"/>
            </p:cNvSpPr>
            <p:nvPr/>
          </p:nvSpPr>
          <p:spPr bwMode="auto">
            <a:xfrm>
              <a:off x="1893" y="3600"/>
              <a:ext cx="10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/>
                <a:t>1 mol H</a:t>
              </a:r>
              <a:r>
                <a:rPr lang="en-US" sz="2000" baseline="-25000"/>
                <a:t>2</a:t>
              </a:r>
              <a:r>
                <a:rPr lang="en-US" sz="2000"/>
                <a:t>SO</a:t>
              </a:r>
              <a:r>
                <a:rPr lang="en-US" sz="2000" baseline="-25000"/>
                <a:t>4</a:t>
              </a:r>
              <a:endParaRPr lang="en-US" sz="2000"/>
            </a:p>
          </p:txBody>
        </p:sp>
        <p:sp>
          <p:nvSpPr>
            <p:cNvPr id="55332" name="Line 23"/>
            <p:cNvSpPr>
              <a:spLocks noChangeShapeType="1"/>
            </p:cNvSpPr>
            <p:nvPr/>
          </p:nvSpPr>
          <p:spPr bwMode="auto">
            <a:xfrm>
              <a:off x="1824" y="3600"/>
              <a:ext cx="115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55333" name="Text Box 24"/>
            <p:cNvSpPr txBox="1">
              <a:spLocks noChangeArrowheads="1"/>
            </p:cNvSpPr>
            <p:nvPr/>
          </p:nvSpPr>
          <p:spPr bwMode="auto">
            <a:xfrm>
              <a:off x="1660" y="346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/>
                <a:t>x</a:t>
              </a:r>
            </a:p>
          </p:txBody>
        </p: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5507038" y="5321300"/>
            <a:ext cx="2239962" cy="790575"/>
            <a:chOff x="3088" y="3352"/>
            <a:chExt cx="1411" cy="498"/>
          </a:xfrm>
        </p:grpSpPr>
        <p:sp>
          <p:nvSpPr>
            <p:cNvPr id="55326" name="Text Box 26"/>
            <p:cNvSpPr txBox="1">
              <a:spLocks noChangeArrowheads="1"/>
            </p:cNvSpPr>
            <p:nvPr/>
          </p:nvSpPr>
          <p:spPr bwMode="auto">
            <a:xfrm>
              <a:off x="3334" y="3352"/>
              <a:ext cx="102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/>
                <a:t>1000 ml soln</a:t>
              </a:r>
            </a:p>
          </p:txBody>
        </p:sp>
        <p:sp>
          <p:nvSpPr>
            <p:cNvPr id="55327" name="Text Box 27"/>
            <p:cNvSpPr txBox="1">
              <a:spLocks noChangeArrowheads="1"/>
            </p:cNvSpPr>
            <p:nvPr/>
          </p:nvSpPr>
          <p:spPr bwMode="auto">
            <a:xfrm>
              <a:off x="3192" y="3600"/>
              <a:ext cx="130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/>
                <a:t>1.420 mol NaOH</a:t>
              </a:r>
            </a:p>
          </p:txBody>
        </p:sp>
        <p:sp>
          <p:nvSpPr>
            <p:cNvPr id="55328" name="Line 28"/>
            <p:cNvSpPr>
              <a:spLocks noChangeShapeType="1"/>
            </p:cNvSpPr>
            <p:nvPr/>
          </p:nvSpPr>
          <p:spPr bwMode="auto">
            <a:xfrm>
              <a:off x="3269" y="3600"/>
              <a:ext cx="115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55329" name="Text Box 29"/>
            <p:cNvSpPr txBox="1">
              <a:spLocks noChangeArrowheads="1"/>
            </p:cNvSpPr>
            <p:nvPr/>
          </p:nvSpPr>
          <p:spPr bwMode="auto">
            <a:xfrm>
              <a:off x="3088" y="3464"/>
              <a:ext cx="19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/>
                <a:t>x</a:t>
              </a:r>
            </a:p>
          </p:txBody>
        </p:sp>
      </p:grpSp>
      <p:sp>
        <p:nvSpPr>
          <p:cNvPr id="93214" name="Text Box 30"/>
          <p:cNvSpPr txBox="1">
            <a:spLocks noChangeArrowheads="1"/>
          </p:cNvSpPr>
          <p:nvPr/>
        </p:nvSpPr>
        <p:spPr bwMode="auto">
          <a:xfrm>
            <a:off x="53975" y="5486400"/>
            <a:ext cx="1241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25.00 mL</a:t>
            </a:r>
          </a:p>
        </p:txBody>
      </p:sp>
      <p:sp>
        <p:nvSpPr>
          <p:cNvPr id="93215" name="Text Box 31"/>
          <p:cNvSpPr txBox="1">
            <a:spLocks noChangeArrowheads="1"/>
          </p:cNvSpPr>
          <p:nvPr/>
        </p:nvSpPr>
        <p:spPr bwMode="auto">
          <a:xfrm>
            <a:off x="7642225" y="5511800"/>
            <a:ext cx="12477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= 158 mL</a:t>
            </a:r>
          </a:p>
        </p:txBody>
      </p: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1919288" y="3886200"/>
            <a:ext cx="650875" cy="914400"/>
            <a:chOff x="1209" y="2448"/>
            <a:chExt cx="410" cy="576"/>
          </a:xfrm>
        </p:grpSpPr>
        <p:sp>
          <p:nvSpPr>
            <p:cNvPr id="55324" name="Text Box 33"/>
            <p:cNvSpPr txBox="1">
              <a:spLocks noChangeArrowheads="1"/>
            </p:cNvSpPr>
            <p:nvPr/>
          </p:nvSpPr>
          <p:spPr bwMode="auto">
            <a:xfrm>
              <a:off x="1296" y="2448"/>
              <a:ext cx="2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i="1">
                  <a:solidFill>
                    <a:srgbClr val="FF0000"/>
                  </a:solidFill>
                </a:rPr>
                <a:t>M</a:t>
              </a:r>
            </a:p>
          </p:txBody>
        </p:sp>
        <p:sp>
          <p:nvSpPr>
            <p:cNvPr id="55325" name="Text Box 34"/>
            <p:cNvSpPr txBox="1">
              <a:spLocks noChangeArrowheads="1"/>
            </p:cNvSpPr>
            <p:nvPr/>
          </p:nvSpPr>
          <p:spPr bwMode="auto">
            <a:xfrm>
              <a:off x="1209" y="2774"/>
              <a:ext cx="41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>
                  <a:solidFill>
                    <a:srgbClr val="FF0000"/>
                  </a:solidFill>
                </a:rPr>
                <a:t>acid</a:t>
              </a:r>
            </a:p>
          </p:txBody>
        </p:sp>
      </p:grpSp>
      <p:grpSp>
        <p:nvGrpSpPr>
          <p:cNvPr id="8" name="Group 35"/>
          <p:cNvGrpSpPr>
            <a:grpSpLocks/>
          </p:cNvGrpSpPr>
          <p:nvPr/>
        </p:nvGrpSpPr>
        <p:grpSpPr bwMode="auto">
          <a:xfrm>
            <a:off x="4156075" y="3886200"/>
            <a:ext cx="733425" cy="914400"/>
            <a:chOff x="2618" y="2448"/>
            <a:chExt cx="462" cy="576"/>
          </a:xfrm>
        </p:grpSpPr>
        <p:sp>
          <p:nvSpPr>
            <p:cNvPr id="55322" name="Text Box 36"/>
            <p:cNvSpPr txBox="1">
              <a:spLocks noChangeArrowheads="1"/>
            </p:cNvSpPr>
            <p:nvPr/>
          </p:nvSpPr>
          <p:spPr bwMode="auto">
            <a:xfrm>
              <a:off x="2683" y="2448"/>
              <a:ext cx="33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>
                  <a:solidFill>
                    <a:srgbClr val="FF0000"/>
                  </a:solidFill>
                </a:rPr>
                <a:t>rxn</a:t>
              </a:r>
            </a:p>
          </p:txBody>
        </p:sp>
        <p:sp>
          <p:nvSpPr>
            <p:cNvPr id="55323" name="Text Box 37"/>
            <p:cNvSpPr txBox="1">
              <a:spLocks noChangeArrowheads="1"/>
            </p:cNvSpPr>
            <p:nvPr/>
          </p:nvSpPr>
          <p:spPr bwMode="auto">
            <a:xfrm>
              <a:off x="2618" y="2774"/>
              <a:ext cx="46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>
                  <a:solidFill>
                    <a:srgbClr val="FF0000"/>
                  </a:solidFill>
                </a:rPr>
                <a:t>coef.</a:t>
              </a:r>
            </a:p>
          </p:txBody>
        </p:sp>
      </p:grpSp>
      <p:grpSp>
        <p:nvGrpSpPr>
          <p:cNvPr id="9" name="Group 38"/>
          <p:cNvGrpSpPr>
            <a:grpSpLocks/>
          </p:cNvGrpSpPr>
          <p:nvPr/>
        </p:nvGrpSpPr>
        <p:grpSpPr bwMode="auto">
          <a:xfrm>
            <a:off x="6510338" y="3886200"/>
            <a:ext cx="735012" cy="914400"/>
            <a:chOff x="1183" y="2448"/>
            <a:chExt cx="463" cy="576"/>
          </a:xfrm>
        </p:grpSpPr>
        <p:sp>
          <p:nvSpPr>
            <p:cNvPr id="55320" name="Text Box 39"/>
            <p:cNvSpPr txBox="1">
              <a:spLocks noChangeArrowheads="1"/>
            </p:cNvSpPr>
            <p:nvPr/>
          </p:nvSpPr>
          <p:spPr bwMode="auto">
            <a:xfrm>
              <a:off x="1296" y="2448"/>
              <a:ext cx="2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 i="1">
                  <a:solidFill>
                    <a:srgbClr val="FF0000"/>
                  </a:solidFill>
                </a:rPr>
                <a:t>M</a:t>
              </a:r>
            </a:p>
          </p:txBody>
        </p:sp>
        <p:sp>
          <p:nvSpPr>
            <p:cNvPr id="55321" name="Text Box 40"/>
            <p:cNvSpPr txBox="1">
              <a:spLocks noChangeArrowheads="1"/>
            </p:cNvSpPr>
            <p:nvPr/>
          </p:nvSpPr>
          <p:spPr bwMode="auto">
            <a:xfrm>
              <a:off x="1183" y="2774"/>
              <a:ext cx="46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000">
                  <a:solidFill>
                    <a:srgbClr val="FF0000"/>
                  </a:solidFill>
                </a:rPr>
                <a:t>base</a:t>
              </a:r>
            </a:p>
          </p:txBody>
        </p:sp>
      </p:grpSp>
      <p:sp>
        <p:nvSpPr>
          <p:cNvPr id="93225" name="Line 41"/>
          <p:cNvSpPr>
            <a:spLocks noChangeShapeType="1"/>
          </p:cNvSpPr>
          <p:nvPr/>
        </p:nvSpPr>
        <p:spPr bwMode="auto">
          <a:xfrm flipV="1">
            <a:off x="762000" y="5638800"/>
            <a:ext cx="457200" cy="76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93226" name="Line 42"/>
          <p:cNvSpPr>
            <a:spLocks noChangeShapeType="1"/>
          </p:cNvSpPr>
          <p:nvPr/>
        </p:nvSpPr>
        <p:spPr bwMode="auto">
          <a:xfrm flipV="1">
            <a:off x="2133600" y="5791200"/>
            <a:ext cx="1143000" cy="228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93227" name="Line 43"/>
          <p:cNvSpPr>
            <a:spLocks noChangeShapeType="1"/>
          </p:cNvSpPr>
          <p:nvPr/>
        </p:nvSpPr>
        <p:spPr bwMode="auto">
          <a:xfrm flipV="1">
            <a:off x="2133600" y="5410200"/>
            <a:ext cx="1143000" cy="228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93228" name="Line 44"/>
          <p:cNvSpPr>
            <a:spLocks noChangeShapeType="1"/>
          </p:cNvSpPr>
          <p:nvPr/>
        </p:nvSpPr>
        <p:spPr bwMode="auto">
          <a:xfrm flipV="1">
            <a:off x="4051300" y="5791200"/>
            <a:ext cx="1143000" cy="228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93229" name="Line 45"/>
          <p:cNvSpPr>
            <a:spLocks noChangeShapeType="1"/>
          </p:cNvSpPr>
          <p:nvPr/>
        </p:nvSpPr>
        <p:spPr bwMode="auto">
          <a:xfrm flipV="1">
            <a:off x="4038600" y="5410200"/>
            <a:ext cx="1143000" cy="228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sp>
        <p:nvSpPr>
          <p:cNvPr id="93230" name="Line 46"/>
          <p:cNvSpPr>
            <a:spLocks noChangeShapeType="1"/>
          </p:cNvSpPr>
          <p:nvPr/>
        </p:nvSpPr>
        <p:spPr bwMode="auto">
          <a:xfrm flipV="1">
            <a:off x="6464300" y="5803900"/>
            <a:ext cx="1143000" cy="2286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SG"/>
          </a:p>
        </p:txBody>
      </p:sp>
      <p:grpSp>
        <p:nvGrpSpPr>
          <p:cNvPr id="10" name="Group 47"/>
          <p:cNvGrpSpPr>
            <a:grpSpLocks/>
          </p:cNvGrpSpPr>
          <p:nvPr/>
        </p:nvGrpSpPr>
        <p:grpSpPr bwMode="auto">
          <a:xfrm>
            <a:off x="1524000" y="3200400"/>
            <a:ext cx="2971800" cy="762000"/>
            <a:chOff x="960" y="2016"/>
            <a:chExt cx="1872" cy="480"/>
          </a:xfrm>
        </p:grpSpPr>
        <p:sp>
          <p:nvSpPr>
            <p:cNvPr id="55318" name="Line 48"/>
            <p:cNvSpPr>
              <a:spLocks noChangeShapeType="1"/>
            </p:cNvSpPr>
            <p:nvPr/>
          </p:nvSpPr>
          <p:spPr bwMode="auto">
            <a:xfrm flipH="1" flipV="1">
              <a:off x="1968" y="2016"/>
              <a:ext cx="864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55319" name="Line 49"/>
            <p:cNvSpPr>
              <a:spLocks noChangeShapeType="1"/>
            </p:cNvSpPr>
            <p:nvPr/>
          </p:nvSpPr>
          <p:spPr bwMode="auto">
            <a:xfrm flipH="1" flipV="1">
              <a:off x="960" y="2016"/>
              <a:ext cx="1872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3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3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3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3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/>
      <p:bldP spid="93214" grpId="0" autoUpdateAnimBg="0"/>
      <p:bldP spid="93215" grpId="0" autoUpdateAnimBg="0"/>
      <p:bldP spid="93225" grpId="0" animBg="1"/>
      <p:bldP spid="93226" grpId="0" animBg="1"/>
      <p:bldP spid="93227" grpId="0" animBg="1"/>
      <p:bldP spid="93228" grpId="0" animBg="1"/>
      <p:bldP spid="93229" grpId="0" animBg="1"/>
      <p:bldP spid="932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ED3BECEE-01A5-4D2B-AC63-FB157803A8F7}" type="slidenum">
              <a:rPr lang="en-US" sz="1400">
                <a:latin typeface="Times New Roman" pitchFamily="18" charset="0"/>
              </a:rPr>
              <a:pPr/>
              <a:t>5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15363" name="Text Box 2"/>
          <p:cNvSpPr txBox="1">
            <a:spLocks noChangeArrowheads="1"/>
          </p:cNvSpPr>
          <p:nvPr/>
        </p:nvSpPr>
        <p:spPr bwMode="auto">
          <a:xfrm>
            <a:off x="88900" y="698500"/>
            <a:ext cx="8991600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2600"/>
              <a:t>An </a:t>
            </a:r>
            <a:r>
              <a:rPr lang="en-US" sz="2600" b="1" i="1">
                <a:solidFill>
                  <a:srgbClr val="FF0000"/>
                </a:solidFill>
              </a:rPr>
              <a:t>electrolyte</a:t>
            </a:r>
            <a:r>
              <a:rPr lang="en-US" sz="2600"/>
              <a:t> is a substance that, when dissolved in water, results in a solution that can conduct electricity.</a:t>
            </a: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101600" y="1647825"/>
            <a:ext cx="89916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2600"/>
              <a:t>A </a:t>
            </a:r>
            <a:r>
              <a:rPr lang="en-US" sz="2600" b="1" i="1">
                <a:solidFill>
                  <a:srgbClr val="0070C0"/>
                </a:solidFill>
              </a:rPr>
              <a:t>nonelectrolyte</a:t>
            </a:r>
            <a:r>
              <a:rPr lang="en-US" sz="2600"/>
              <a:t> is a substance that, when dissolved, results in a solution that does not conduct electricity.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84175" y="2886075"/>
            <a:ext cx="2476500" cy="3400425"/>
            <a:chOff x="146" y="1722"/>
            <a:chExt cx="1560" cy="2142"/>
          </a:xfrm>
        </p:grpSpPr>
        <p:pic>
          <p:nvPicPr>
            <p:cNvPr id="12301" name="Picture 4" descr="cha56011_0401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21428"/>
            <a:stretch>
              <a:fillRect/>
            </a:stretch>
          </p:blipFill>
          <p:spPr bwMode="auto">
            <a:xfrm>
              <a:off x="146" y="1722"/>
              <a:ext cx="1560" cy="1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2" name="Text Box 7"/>
            <p:cNvSpPr txBox="1">
              <a:spLocks noChangeArrowheads="1"/>
            </p:cNvSpPr>
            <p:nvPr/>
          </p:nvSpPr>
          <p:spPr bwMode="auto">
            <a:xfrm>
              <a:off x="240" y="3576"/>
              <a:ext cx="13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nonelectrolyte</a:t>
              </a:r>
            </a:p>
          </p:txBody>
        </p:sp>
      </p:grp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378200" y="2870200"/>
            <a:ext cx="2508250" cy="3438525"/>
            <a:chOff x="2128" y="1698"/>
            <a:chExt cx="1580" cy="2166"/>
          </a:xfrm>
        </p:grpSpPr>
        <p:pic>
          <p:nvPicPr>
            <p:cNvPr id="12299" name="Picture 5" descr="cha56011_0401b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7143" b="4286"/>
            <a:stretch>
              <a:fillRect/>
            </a:stretch>
          </p:blipFill>
          <p:spPr bwMode="auto">
            <a:xfrm>
              <a:off x="2128" y="1698"/>
              <a:ext cx="1580" cy="1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00" name="Text Box 8"/>
            <p:cNvSpPr txBox="1">
              <a:spLocks noChangeArrowheads="1"/>
            </p:cNvSpPr>
            <p:nvPr/>
          </p:nvSpPr>
          <p:spPr bwMode="auto">
            <a:xfrm>
              <a:off x="2168" y="3576"/>
              <a:ext cx="149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weak electrolyte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6299200" y="2863850"/>
            <a:ext cx="2506663" cy="3409950"/>
            <a:chOff x="4080" y="1716"/>
            <a:chExt cx="1579" cy="2148"/>
          </a:xfrm>
        </p:grpSpPr>
        <p:pic>
          <p:nvPicPr>
            <p:cNvPr id="12297" name="Picture 6" descr="cha56011_0401c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7143"/>
            <a:stretch>
              <a:fillRect/>
            </a:stretch>
          </p:blipFill>
          <p:spPr bwMode="auto">
            <a:xfrm>
              <a:off x="4130" y="1716"/>
              <a:ext cx="1486" cy="1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8" name="Text Box 9"/>
            <p:cNvSpPr txBox="1">
              <a:spLocks noChangeArrowheads="1"/>
            </p:cNvSpPr>
            <p:nvPr/>
          </p:nvSpPr>
          <p:spPr bwMode="auto">
            <a:xfrm>
              <a:off x="4080" y="3576"/>
              <a:ext cx="15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/>
                <a:t>strong electrolyte</a:t>
              </a:r>
            </a:p>
          </p:txBody>
        </p:sp>
      </p:grpSp>
      <p:sp>
        <p:nvSpPr>
          <p:cNvPr id="12296" name="TextBox 14"/>
          <p:cNvSpPr txBox="1">
            <a:spLocks noChangeArrowheads="1"/>
          </p:cNvSpPr>
          <p:nvPr/>
        </p:nvSpPr>
        <p:spPr bwMode="auto">
          <a:xfrm>
            <a:off x="1962150" y="58738"/>
            <a:ext cx="52197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>
                <a:solidFill>
                  <a:srgbClr val="9900CC"/>
                </a:solidFill>
              </a:rPr>
              <a:t>Electrolyte &amp; Nonelectrolyte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/>
      <p:bldP spid="40963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77E63B4-4DAA-4ECB-B3EA-0402697B6638}" type="slidenum">
              <a:rPr lang="en-US" sz="1400">
                <a:latin typeface="Times New Roman" pitchFamily="18" charset="0"/>
              </a:rPr>
              <a:pPr/>
              <a:t>6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1446213" y="2746375"/>
            <a:ext cx="6578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b="1" i="1"/>
              <a:t>Strong Electrolyte</a:t>
            </a:r>
            <a:r>
              <a:rPr lang="en-US" sz="2800"/>
              <a:t> – 100% dissociation</a:t>
            </a:r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854200" y="3414713"/>
            <a:ext cx="5443538" cy="600075"/>
            <a:chOff x="1224" y="1822"/>
            <a:chExt cx="3429" cy="378"/>
          </a:xfrm>
        </p:grpSpPr>
        <p:sp>
          <p:nvSpPr>
            <p:cNvPr id="13325" name="Text Box 4"/>
            <p:cNvSpPr txBox="1">
              <a:spLocks noChangeArrowheads="1"/>
            </p:cNvSpPr>
            <p:nvPr/>
          </p:nvSpPr>
          <p:spPr bwMode="auto">
            <a:xfrm>
              <a:off x="1224" y="1873"/>
              <a:ext cx="342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NaCl (</a:t>
              </a:r>
              <a:r>
                <a:rPr lang="en-US" sz="2800" i="1"/>
                <a:t>s</a:t>
              </a:r>
              <a:r>
                <a:rPr lang="en-US" sz="2800"/>
                <a:t>)</a:t>
              </a:r>
              <a:r>
                <a:rPr lang="en-US" sz="2800">
                  <a:latin typeface="Times New Roman" pitchFamily="18" charset="0"/>
                </a:rPr>
                <a:t>            </a:t>
              </a:r>
              <a:r>
                <a:rPr lang="en-US" sz="2800"/>
                <a:t>Na</a:t>
              </a:r>
              <a:r>
                <a:rPr lang="en-US" sz="2800" baseline="30000"/>
                <a:t>+</a:t>
              </a:r>
              <a:r>
                <a:rPr lang="en-US" sz="2800"/>
                <a:t> (</a:t>
              </a:r>
              <a:r>
                <a:rPr lang="en-US" sz="2800" i="1"/>
                <a:t>aq</a:t>
              </a:r>
              <a:r>
                <a:rPr lang="en-US" sz="2800"/>
                <a:t>) + Cl</a:t>
              </a:r>
              <a:r>
                <a:rPr lang="en-US" sz="2800" baseline="30000"/>
                <a:t>-</a:t>
              </a:r>
              <a:r>
                <a:rPr lang="en-US" sz="2800"/>
                <a:t> (</a:t>
              </a:r>
              <a:r>
                <a:rPr lang="en-US" sz="2800" i="1"/>
                <a:t>aq</a:t>
              </a:r>
              <a:r>
                <a:rPr lang="en-US" sz="2800"/>
                <a:t>)</a:t>
              </a:r>
            </a:p>
          </p:txBody>
        </p:sp>
        <p:sp>
          <p:nvSpPr>
            <p:cNvPr id="13326" name="Line 5"/>
            <p:cNvSpPr>
              <a:spLocks noChangeShapeType="1"/>
            </p:cNvSpPr>
            <p:nvPr/>
          </p:nvSpPr>
          <p:spPr bwMode="auto">
            <a:xfrm>
              <a:off x="2184" y="2058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13327" name="Text Box 6"/>
            <p:cNvSpPr txBox="1">
              <a:spLocks noChangeArrowheads="1"/>
            </p:cNvSpPr>
            <p:nvPr/>
          </p:nvSpPr>
          <p:spPr bwMode="auto">
            <a:xfrm>
              <a:off x="2227" y="1822"/>
              <a:ext cx="4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000"/>
                <a:t>H</a:t>
              </a:r>
              <a:r>
                <a:rPr lang="en-US" sz="2000" baseline="-25000"/>
                <a:t>2</a:t>
              </a:r>
              <a:r>
                <a:rPr lang="en-US" sz="2000"/>
                <a:t>O</a:t>
              </a:r>
            </a:p>
          </p:txBody>
        </p:sp>
      </p:grp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876300" y="4546600"/>
            <a:ext cx="76739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b="1" i="1"/>
              <a:t>Weak Electrolyte</a:t>
            </a:r>
            <a:r>
              <a:rPr lang="en-US" sz="2800"/>
              <a:t> – not completely dissociated</a:t>
            </a: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284288" y="5308600"/>
            <a:ext cx="6599237" cy="519113"/>
            <a:chOff x="809" y="3401"/>
            <a:chExt cx="4157" cy="327"/>
          </a:xfrm>
        </p:grpSpPr>
        <p:sp>
          <p:nvSpPr>
            <p:cNvPr id="13322" name="Text Box 9"/>
            <p:cNvSpPr txBox="1">
              <a:spLocks noChangeArrowheads="1"/>
            </p:cNvSpPr>
            <p:nvPr/>
          </p:nvSpPr>
          <p:spPr bwMode="auto">
            <a:xfrm>
              <a:off x="809" y="3401"/>
              <a:ext cx="415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CH</a:t>
              </a:r>
              <a:r>
                <a:rPr lang="en-US" sz="2800" baseline="-25000"/>
                <a:t>3</a:t>
              </a:r>
              <a:r>
                <a:rPr lang="en-US" sz="2800"/>
                <a:t>COOH</a:t>
              </a:r>
              <a:r>
                <a:rPr lang="en-US" sz="2800">
                  <a:latin typeface="Times New Roman" pitchFamily="18" charset="0"/>
                </a:rPr>
                <a:t>          </a:t>
              </a:r>
              <a:r>
                <a:rPr lang="en-US" sz="2800"/>
                <a:t>CH</a:t>
              </a:r>
              <a:r>
                <a:rPr lang="en-US" sz="2800" baseline="-25000"/>
                <a:t>3</a:t>
              </a:r>
              <a:r>
                <a:rPr lang="en-US" sz="2800"/>
                <a:t>COO</a:t>
              </a:r>
              <a:r>
                <a:rPr lang="en-US" sz="2800" baseline="30000"/>
                <a:t>-</a:t>
              </a:r>
              <a:r>
                <a:rPr lang="en-US" sz="2800"/>
                <a:t> (</a:t>
              </a:r>
              <a:r>
                <a:rPr lang="en-US" sz="2800" i="1"/>
                <a:t>aq</a:t>
              </a:r>
              <a:r>
                <a:rPr lang="en-US" sz="2800"/>
                <a:t>) + H</a:t>
              </a:r>
              <a:r>
                <a:rPr lang="en-US" sz="2800" baseline="30000"/>
                <a:t>+</a:t>
              </a:r>
              <a:r>
                <a:rPr lang="en-US" sz="2800"/>
                <a:t> (</a:t>
              </a:r>
              <a:r>
                <a:rPr lang="en-US" sz="2800" i="1"/>
                <a:t>aq</a:t>
              </a:r>
              <a:r>
                <a:rPr lang="en-US" sz="2800"/>
                <a:t>)</a:t>
              </a:r>
            </a:p>
          </p:txBody>
        </p:sp>
        <p:sp>
          <p:nvSpPr>
            <p:cNvPr id="13323" name="Line 10"/>
            <p:cNvSpPr>
              <a:spLocks noChangeShapeType="1"/>
            </p:cNvSpPr>
            <p:nvPr/>
          </p:nvSpPr>
          <p:spPr bwMode="auto">
            <a:xfrm>
              <a:off x="2024" y="3545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13324" name="Line 11"/>
            <p:cNvSpPr>
              <a:spLocks noChangeShapeType="1"/>
            </p:cNvSpPr>
            <p:nvPr/>
          </p:nvSpPr>
          <p:spPr bwMode="auto">
            <a:xfrm flipH="1">
              <a:off x="1996" y="3620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6391" name="Text Box 12"/>
          <p:cNvSpPr txBox="1">
            <a:spLocks noChangeArrowheads="1"/>
          </p:cNvSpPr>
          <p:nvPr/>
        </p:nvSpPr>
        <p:spPr bwMode="auto">
          <a:xfrm>
            <a:off x="2014538" y="989013"/>
            <a:ext cx="499586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2800"/>
              <a:t>Conduct electricity in solution?</a:t>
            </a:r>
          </a:p>
        </p:txBody>
      </p:sp>
      <p:sp>
        <p:nvSpPr>
          <p:cNvPr id="41997" name="Text Box 13"/>
          <p:cNvSpPr txBox="1">
            <a:spLocks noChangeArrowheads="1"/>
          </p:cNvSpPr>
          <p:nvPr/>
        </p:nvSpPr>
        <p:spPr bwMode="auto">
          <a:xfrm>
            <a:off x="2438400" y="1701800"/>
            <a:ext cx="4273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2800">
                <a:solidFill>
                  <a:srgbClr val="FF0000"/>
                </a:solidFill>
              </a:rPr>
              <a:t>Cations (+)</a:t>
            </a:r>
            <a:r>
              <a:rPr lang="en-US" sz="2800"/>
              <a:t> and </a:t>
            </a:r>
            <a:r>
              <a:rPr lang="en-US" sz="2800">
                <a:solidFill>
                  <a:schemeClr val="accent2"/>
                </a:solidFill>
              </a:rPr>
              <a:t>Anions (-)</a:t>
            </a:r>
          </a:p>
        </p:txBody>
      </p:sp>
      <p:sp>
        <p:nvSpPr>
          <p:cNvPr id="13321" name="TextBox 15"/>
          <p:cNvSpPr txBox="1">
            <a:spLocks noChangeArrowheads="1"/>
          </p:cNvSpPr>
          <p:nvPr/>
        </p:nvSpPr>
        <p:spPr bwMode="auto">
          <a:xfrm>
            <a:off x="1962150" y="58738"/>
            <a:ext cx="52197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>
                <a:solidFill>
                  <a:srgbClr val="9900CC"/>
                </a:solidFill>
              </a:rPr>
              <a:t>Electrolyte &amp; Nonelectrolyte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9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9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 autoUpdateAnimBg="0"/>
      <p:bldP spid="41991" grpId="0" autoUpdateAnimBg="0"/>
      <p:bldP spid="16391" grpId="0"/>
      <p:bldP spid="419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E43BCC8-5BB9-4AF4-B854-FC8A0C17B83A}" type="slidenum">
              <a:rPr lang="en-US" sz="1400">
                <a:latin typeface="Times New Roman" pitchFamily="18" charset="0"/>
              </a:rPr>
              <a:pPr/>
              <a:t>7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17411" name="Text Box 1031"/>
          <p:cNvSpPr txBox="1">
            <a:spLocks noChangeArrowheads="1"/>
          </p:cNvSpPr>
          <p:nvPr/>
        </p:nvSpPr>
        <p:spPr bwMode="auto">
          <a:xfrm>
            <a:off x="2587625" y="1257300"/>
            <a:ext cx="40211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800" b="1" i="1"/>
              <a:t>Ionization</a:t>
            </a:r>
            <a:r>
              <a:rPr lang="en-US" sz="2800"/>
              <a:t> of acetic acid</a:t>
            </a:r>
            <a:endParaRPr lang="en-US" sz="2800" b="1" i="1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249363" y="2019300"/>
            <a:ext cx="6599237" cy="519113"/>
            <a:chOff x="1284288" y="2019300"/>
            <a:chExt cx="6599237" cy="519113"/>
          </a:xfrm>
        </p:grpSpPr>
        <p:sp>
          <p:nvSpPr>
            <p:cNvPr id="14348" name="Text Box 1033"/>
            <p:cNvSpPr txBox="1">
              <a:spLocks noChangeArrowheads="1"/>
            </p:cNvSpPr>
            <p:nvPr/>
          </p:nvSpPr>
          <p:spPr bwMode="auto">
            <a:xfrm>
              <a:off x="1284288" y="2019300"/>
              <a:ext cx="6599237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CH</a:t>
              </a:r>
              <a:r>
                <a:rPr lang="en-US" sz="2800" baseline="-25000"/>
                <a:t>3</a:t>
              </a:r>
              <a:r>
                <a:rPr lang="en-US" sz="2800"/>
                <a:t>COOH</a:t>
              </a:r>
              <a:r>
                <a:rPr lang="en-US" sz="2800">
                  <a:latin typeface="Times New Roman" pitchFamily="18" charset="0"/>
                </a:rPr>
                <a:t>          </a:t>
              </a:r>
              <a:r>
                <a:rPr lang="en-US" sz="2800"/>
                <a:t>CH</a:t>
              </a:r>
              <a:r>
                <a:rPr lang="en-US" sz="2800" baseline="-25000"/>
                <a:t>3</a:t>
              </a:r>
              <a:r>
                <a:rPr lang="en-US" sz="2800"/>
                <a:t>COO</a:t>
              </a:r>
              <a:r>
                <a:rPr lang="en-US" sz="2800" baseline="30000"/>
                <a:t>-</a:t>
              </a:r>
              <a:r>
                <a:rPr lang="en-US" sz="2800"/>
                <a:t> (</a:t>
              </a:r>
              <a:r>
                <a:rPr lang="en-US" sz="2800" i="1"/>
                <a:t>aq</a:t>
              </a:r>
              <a:r>
                <a:rPr lang="en-US" sz="2800"/>
                <a:t>) + H</a:t>
              </a:r>
              <a:r>
                <a:rPr lang="en-US" sz="2800" baseline="30000"/>
                <a:t>+</a:t>
              </a:r>
              <a:r>
                <a:rPr lang="en-US" sz="2800"/>
                <a:t> (</a:t>
              </a:r>
              <a:r>
                <a:rPr lang="en-US" sz="2800" i="1"/>
                <a:t>aq</a:t>
              </a:r>
              <a:r>
                <a:rPr lang="en-US" sz="2800"/>
                <a:t>)</a:t>
              </a:r>
            </a:p>
          </p:txBody>
        </p:sp>
        <p:sp>
          <p:nvSpPr>
            <p:cNvPr id="14349" name="Line 1034"/>
            <p:cNvSpPr>
              <a:spLocks noChangeShapeType="1"/>
            </p:cNvSpPr>
            <p:nvPr/>
          </p:nvSpPr>
          <p:spPr bwMode="auto">
            <a:xfrm>
              <a:off x="3213100" y="2247900"/>
              <a:ext cx="685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14350" name="Line 1035"/>
            <p:cNvSpPr>
              <a:spLocks noChangeShapeType="1"/>
            </p:cNvSpPr>
            <p:nvPr/>
          </p:nvSpPr>
          <p:spPr bwMode="auto">
            <a:xfrm flipH="1">
              <a:off x="3168650" y="2366963"/>
              <a:ext cx="685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73746" name="Oval 1042"/>
          <p:cNvSpPr>
            <a:spLocks noChangeArrowheads="1"/>
          </p:cNvSpPr>
          <p:nvPr/>
        </p:nvSpPr>
        <p:spPr bwMode="auto">
          <a:xfrm>
            <a:off x="3079750" y="1936750"/>
            <a:ext cx="838200" cy="685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73748" name="Text Box 1044"/>
          <p:cNvSpPr txBox="1">
            <a:spLocks noChangeArrowheads="1"/>
          </p:cNvSpPr>
          <p:nvPr/>
        </p:nvSpPr>
        <p:spPr bwMode="auto">
          <a:xfrm>
            <a:off x="2125663" y="3163888"/>
            <a:ext cx="671353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800"/>
              <a:t>A </a:t>
            </a:r>
            <a:r>
              <a:rPr lang="en-US" sz="2800" b="1" i="1"/>
              <a:t>reversible</a:t>
            </a:r>
            <a:r>
              <a:rPr lang="en-US" sz="2800"/>
              <a:t> reaction. The reaction can occur in both directions.</a:t>
            </a:r>
          </a:p>
          <a:p>
            <a:pPr algn="l">
              <a:spcAft>
                <a:spcPts val="600"/>
              </a:spcAft>
            </a:pPr>
            <a:r>
              <a:rPr lang="en-US" sz="2800"/>
              <a:t>Reaches an </a:t>
            </a:r>
            <a:r>
              <a:rPr lang="en-US" sz="2800" b="1" i="1"/>
              <a:t>equilibrium</a:t>
            </a:r>
            <a:r>
              <a:rPr lang="en-US" sz="2800" b="1"/>
              <a:t>.</a:t>
            </a:r>
            <a:endParaRPr lang="en-US" sz="2800"/>
          </a:p>
        </p:txBody>
      </p:sp>
      <p:grpSp>
        <p:nvGrpSpPr>
          <p:cNvPr id="3" name="Group 1050"/>
          <p:cNvGrpSpPr>
            <a:grpSpLocks/>
          </p:cNvGrpSpPr>
          <p:nvPr/>
        </p:nvGrpSpPr>
        <p:grpSpPr bwMode="auto">
          <a:xfrm>
            <a:off x="838200" y="3500438"/>
            <a:ext cx="685800" cy="152400"/>
            <a:chOff x="528" y="2064"/>
            <a:chExt cx="432" cy="96"/>
          </a:xfrm>
        </p:grpSpPr>
        <p:sp>
          <p:nvSpPr>
            <p:cNvPr id="14346" name="Line 1046"/>
            <p:cNvSpPr>
              <a:spLocks noChangeShapeType="1"/>
            </p:cNvSpPr>
            <p:nvPr/>
          </p:nvSpPr>
          <p:spPr bwMode="auto">
            <a:xfrm>
              <a:off x="528" y="2064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14347" name="Line 1047"/>
            <p:cNvSpPr>
              <a:spLocks noChangeShapeType="1"/>
            </p:cNvSpPr>
            <p:nvPr/>
          </p:nvSpPr>
          <p:spPr bwMode="auto">
            <a:xfrm flipH="1">
              <a:off x="528" y="2160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73753" name="Text Box 1049"/>
          <p:cNvSpPr txBox="1">
            <a:spLocks noChangeArrowheads="1"/>
          </p:cNvSpPr>
          <p:nvPr/>
        </p:nvSpPr>
        <p:spPr bwMode="auto">
          <a:xfrm>
            <a:off x="533400" y="4800600"/>
            <a:ext cx="8001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2800"/>
              <a:t>Acetic acid is a </a:t>
            </a:r>
            <a:r>
              <a:rPr lang="en-US" sz="2800" b="1" i="1"/>
              <a:t>weak electrolyte</a:t>
            </a:r>
            <a:r>
              <a:rPr lang="en-US" sz="2800"/>
              <a:t> because its ionization in water is incomplete.</a:t>
            </a:r>
          </a:p>
        </p:txBody>
      </p:sp>
      <p:sp>
        <p:nvSpPr>
          <p:cNvPr id="14345" name="TextBox 13"/>
          <p:cNvSpPr txBox="1">
            <a:spLocks noChangeArrowheads="1"/>
          </p:cNvSpPr>
          <p:nvPr/>
        </p:nvSpPr>
        <p:spPr bwMode="auto">
          <a:xfrm>
            <a:off x="1962150" y="58738"/>
            <a:ext cx="52197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>
                <a:solidFill>
                  <a:srgbClr val="9900CC"/>
                </a:solidFill>
              </a:rPr>
              <a:t>Electrolyte &amp; Nonelectrolyte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3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3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3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  <p:bldP spid="73746" grpId="0" animBg="1"/>
      <p:bldP spid="73748" grpId="0"/>
      <p:bldP spid="73753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3F72899-D863-41D5-AAB7-DE76E1A8777A}" type="slidenum">
              <a:rPr lang="en-US" sz="1400">
                <a:latin typeface="Times New Roman" pitchFamily="18" charset="0"/>
              </a:rPr>
              <a:pPr/>
              <a:t>8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18435" name="Text Box 12"/>
          <p:cNvSpPr txBox="1">
            <a:spLocks noChangeArrowheads="1"/>
          </p:cNvSpPr>
          <p:nvPr/>
        </p:nvSpPr>
        <p:spPr bwMode="auto">
          <a:xfrm>
            <a:off x="1041400" y="784225"/>
            <a:ext cx="7321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2800" b="1" i="1"/>
              <a:t>Nonelectrolyte</a:t>
            </a:r>
            <a:r>
              <a:rPr lang="en-US" sz="2800"/>
              <a:t> does not conduct electricity?</a:t>
            </a:r>
          </a:p>
        </p:txBody>
      </p:sp>
      <p:sp>
        <p:nvSpPr>
          <p:cNvPr id="45069" name="Text Box 13"/>
          <p:cNvSpPr txBox="1">
            <a:spLocks noChangeArrowheads="1"/>
          </p:cNvSpPr>
          <p:nvPr/>
        </p:nvSpPr>
        <p:spPr bwMode="auto">
          <a:xfrm>
            <a:off x="1371600" y="1525588"/>
            <a:ext cx="64135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2800"/>
              <a:t>No</a:t>
            </a:r>
            <a:r>
              <a:rPr lang="en-US" sz="2800">
                <a:solidFill>
                  <a:srgbClr val="FF0000"/>
                </a:solidFill>
              </a:rPr>
              <a:t> cations (+)</a:t>
            </a:r>
            <a:r>
              <a:rPr lang="en-US" sz="2800"/>
              <a:t> and </a:t>
            </a:r>
            <a:r>
              <a:rPr lang="en-US" sz="2800">
                <a:solidFill>
                  <a:schemeClr val="accent2"/>
                </a:solidFill>
              </a:rPr>
              <a:t>anions (-)</a:t>
            </a:r>
            <a:r>
              <a:rPr lang="en-US" sz="2800"/>
              <a:t> in solution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1885950" y="2200275"/>
            <a:ext cx="5372100" cy="682625"/>
            <a:chOff x="1188" y="1534"/>
            <a:chExt cx="3384" cy="430"/>
          </a:xfrm>
        </p:grpSpPr>
        <p:sp>
          <p:nvSpPr>
            <p:cNvPr id="15368" name="Text Box 17"/>
            <p:cNvSpPr txBox="1">
              <a:spLocks noChangeArrowheads="1"/>
            </p:cNvSpPr>
            <p:nvPr/>
          </p:nvSpPr>
          <p:spPr bwMode="auto">
            <a:xfrm>
              <a:off x="1188" y="1637"/>
              <a:ext cx="338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800"/>
                <a:t>C</a:t>
              </a:r>
              <a:r>
                <a:rPr lang="en-US" sz="2800" baseline="-25000"/>
                <a:t>6</a:t>
              </a:r>
              <a:r>
                <a:rPr lang="en-US" sz="2800"/>
                <a:t>H</a:t>
              </a:r>
              <a:r>
                <a:rPr lang="en-US" sz="2800" baseline="-25000"/>
                <a:t>12</a:t>
              </a:r>
              <a:r>
                <a:rPr lang="en-US" sz="2800"/>
                <a:t>O</a:t>
              </a:r>
              <a:r>
                <a:rPr lang="en-US" sz="2800" baseline="-25000"/>
                <a:t>6</a:t>
              </a:r>
              <a:r>
                <a:rPr lang="en-US" sz="2800"/>
                <a:t> (</a:t>
              </a:r>
              <a:r>
                <a:rPr lang="en-US" sz="2800" i="1"/>
                <a:t>s</a:t>
              </a:r>
              <a:r>
                <a:rPr lang="en-US" sz="2800"/>
                <a:t>)             C</a:t>
              </a:r>
              <a:r>
                <a:rPr lang="en-US" sz="2800" baseline="-25000"/>
                <a:t>6</a:t>
              </a:r>
              <a:r>
                <a:rPr lang="en-US" sz="2800"/>
                <a:t>H</a:t>
              </a:r>
              <a:r>
                <a:rPr lang="en-US" sz="2800" baseline="-25000"/>
                <a:t>12</a:t>
              </a:r>
              <a:r>
                <a:rPr lang="en-US" sz="2800"/>
                <a:t>O</a:t>
              </a:r>
              <a:r>
                <a:rPr lang="en-US" sz="2800" baseline="-25000"/>
                <a:t>6</a:t>
              </a:r>
              <a:r>
                <a:rPr lang="en-US" sz="2800"/>
                <a:t> (</a:t>
              </a:r>
              <a:r>
                <a:rPr lang="en-US" sz="2800" i="1"/>
                <a:t>aq</a:t>
              </a:r>
              <a:r>
                <a:rPr lang="en-US" sz="2800"/>
                <a:t>)</a:t>
              </a:r>
            </a:p>
          </p:txBody>
        </p:sp>
        <p:sp>
          <p:nvSpPr>
            <p:cNvPr id="15369" name="Line 18"/>
            <p:cNvSpPr>
              <a:spLocks noChangeShapeType="1"/>
            </p:cNvSpPr>
            <p:nvPr/>
          </p:nvSpPr>
          <p:spPr bwMode="auto">
            <a:xfrm>
              <a:off x="2556" y="1824"/>
              <a:ext cx="52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15370" name="Text Box 19"/>
            <p:cNvSpPr txBox="1">
              <a:spLocks noChangeArrowheads="1"/>
            </p:cNvSpPr>
            <p:nvPr/>
          </p:nvSpPr>
          <p:spPr bwMode="auto">
            <a:xfrm>
              <a:off x="2613" y="1534"/>
              <a:ext cx="4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sz="2000"/>
                <a:t>H</a:t>
              </a:r>
              <a:r>
                <a:rPr lang="en-US" sz="2000" baseline="-25000"/>
                <a:t>2</a:t>
              </a:r>
              <a:r>
                <a:rPr lang="en-US" sz="2000"/>
                <a:t>O</a:t>
              </a:r>
            </a:p>
          </p:txBody>
        </p:sp>
      </p:grpSp>
      <p:pic>
        <p:nvPicPr>
          <p:cNvPr id="45183" name="Picture 1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1688" y="3087688"/>
            <a:ext cx="7396162" cy="357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Box 10"/>
          <p:cNvSpPr txBox="1">
            <a:spLocks noChangeArrowheads="1"/>
          </p:cNvSpPr>
          <p:nvPr/>
        </p:nvSpPr>
        <p:spPr bwMode="auto">
          <a:xfrm>
            <a:off x="1962150" y="58738"/>
            <a:ext cx="52197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>
                <a:solidFill>
                  <a:srgbClr val="9900CC"/>
                </a:solidFill>
              </a:rPr>
              <a:t>Electrolyte &amp; Nonelectrolyte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0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0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5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5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  <p:bldP spid="45069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D2467E6B-1ACE-42F1-865B-204FEAD0B861}" type="slidenum">
              <a:rPr lang="en-US" sz="1400">
                <a:latin typeface="Times New Roman" pitchFamily="18" charset="0"/>
              </a:rPr>
              <a:pPr/>
              <a:t>9</a:t>
            </a:fld>
            <a:endParaRPr lang="en-US" sz="1400">
              <a:latin typeface="Times New Roman" pitchFamily="18" charset="0"/>
            </a:endParaRPr>
          </a:p>
        </p:txBody>
      </p:sp>
      <p:sp>
        <p:nvSpPr>
          <p:cNvPr id="19459" name="Text Box 2"/>
          <p:cNvSpPr txBox="1">
            <a:spLocks noChangeArrowheads="1"/>
          </p:cNvSpPr>
          <p:nvPr/>
        </p:nvSpPr>
        <p:spPr bwMode="auto">
          <a:xfrm>
            <a:off x="457200" y="677863"/>
            <a:ext cx="83058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2800" b="1" i="1">
                <a:solidFill>
                  <a:srgbClr val="3333FF"/>
                </a:solidFill>
              </a:rPr>
              <a:t>Hydration</a:t>
            </a:r>
            <a:r>
              <a:rPr lang="en-US" sz="2800"/>
              <a:t> is the process in which an ion is surrounded by </a:t>
            </a:r>
            <a:r>
              <a:rPr lang="en-US" sz="2800">
                <a:solidFill>
                  <a:srgbClr val="C00000"/>
                </a:solidFill>
              </a:rPr>
              <a:t>water</a:t>
            </a:r>
            <a:r>
              <a:rPr lang="en-US" sz="2800"/>
              <a:t> molecules arranged in a specific manner.</a:t>
            </a:r>
          </a:p>
        </p:txBody>
      </p:sp>
      <p:pic>
        <p:nvPicPr>
          <p:cNvPr id="43011" name="Picture 3" descr="cha56011_0402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93925"/>
            <a:ext cx="79248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306763" y="4560888"/>
            <a:ext cx="2530475" cy="2144712"/>
            <a:chOff x="2083" y="2832"/>
            <a:chExt cx="1594" cy="1351"/>
          </a:xfrm>
        </p:grpSpPr>
        <p:pic>
          <p:nvPicPr>
            <p:cNvPr id="16391" name="Picture 4" descr="cha56011_0407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000" r="55000" b="23936"/>
            <a:stretch>
              <a:fillRect/>
            </a:stretch>
          </p:blipFill>
          <p:spPr bwMode="auto">
            <a:xfrm>
              <a:off x="2083" y="2976"/>
              <a:ext cx="1594" cy="1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2" name="Line 5"/>
            <p:cNvSpPr>
              <a:spLocks noChangeShapeType="1"/>
            </p:cNvSpPr>
            <p:nvPr/>
          </p:nvSpPr>
          <p:spPr bwMode="auto">
            <a:xfrm flipV="1">
              <a:off x="2880" y="2944"/>
              <a:ext cx="0" cy="8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16393" name="Line 6"/>
            <p:cNvSpPr>
              <a:spLocks noChangeShapeType="1"/>
            </p:cNvSpPr>
            <p:nvPr/>
          </p:nvSpPr>
          <p:spPr bwMode="auto">
            <a:xfrm>
              <a:off x="2784" y="3696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SG"/>
            </a:p>
          </p:txBody>
        </p:sp>
        <p:sp>
          <p:nvSpPr>
            <p:cNvPr id="16394" name="Text Box 7"/>
            <p:cNvSpPr txBox="1">
              <a:spLocks noChangeArrowheads="1"/>
            </p:cNvSpPr>
            <p:nvPr/>
          </p:nvSpPr>
          <p:spPr bwMode="auto">
            <a:xfrm>
              <a:off x="2927" y="3576"/>
              <a:ext cx="28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latin typeface="Symbol" pitchFamily="18" charset="2"/>
                </a:rPr>
                <a:t>d</a:t>
              </a:r>
              <a:r>
                <a:rPr lang="en-US" baseline="30000">
                  <a:latin typeface="Symbol" pitchFamily="18" charset="2"/>
                </a:rPr>
                <a:t>+</a:t>
              </a:r>
            </a:p>
          </p:txBody>
        </p:sp>
        <p:sp>
          <p:nvSpPr>
            <p:cNvPr id="16395" name="Text Box 8"/>
            <p:cNvSpPr txBox="1">
              <a:spLocks noChangeArrowheads="1"/>
            </p:cNvSpPr>
            <p:nvPr/>
          </p:nvSpPr>
          <p:spPr bwMode="auto">
            <a:xfrm>
              <a:off x="2919" y="2832"/>
              <a:ext cx="28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>
                  <a:latin typeface="Symbol" pitchFamily="18" charset="2"/>
                </a:rPr>
                <a:t>d</a:t>
              </a:r>
              <a:r>
                <a:rPr lang="en-US" baseline="30000">
                  <a:latin typeface="Symbol" pitchFamily="18" charset="2"/>
                </a:rPr>
                <a:t>-</a:t>
              </a:r>
            </a:p>
          </p:txBody>
        </p:sp>
        <p:sp>
          <p:nvSpPr>
            <p:cNvPr id="16396" name="Text Box 9"/>
            <p:cNvSpPr txBox="1">
              <a:spLocks noChangeArrowheads="1"/>
            </p:cNvSpPr>
            <p:nvPr/>
          </p:nvSpPr>
          <p:spPr bwMode="auto">
            <a:xfrm>
              <a:off x="2611" y="3856"/>
              <a:ext cx="53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sz="2800"/>
                <a:t>H</a:t>
              </a:r>
              <a:r>
                <a:rPr lang="en-US" sz="2800" baseline="-25000"/>
                <a:t>2</a:t>
              </a:r>
              <a:r>
                <a:rPr lang="en-US" sz="2800"/>
                <a:t>O</a:t>
              </a:r>
            </a:p>
          </p:txBody>
        </p:sp>
      </p:grpSp>
      <p:sp>
        <p:nvSpPr>
          <p:cNvPr id="16390" name="TextBox 12"/>
          <p:cNvSpPr txBox="1">
            <a:spLocks noChangeArrowheads="1"/>
          </p:cNvSpPr>
          <p:nvPr/>
        </p:nvSpPr>
        <p:spPr bwMode="auto">
          <a:xfrm>
            <a:off x="2941638" y="58738"/>
            <a:ext cx="3260725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3200">
                <a:solidFill>
                  <a:srgbClr val="9900CC"/>
                </a:solidFill>
              </a:rPr>
              <a:t>Solution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30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/>
    </p:bld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A50021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4774</TotalTime>
  <Words>2422</Words>
  <Application>Microsoft Office PowerPoint</Application>
  <PresentationFormat>On-screen Show (4:3)</PresentationFormat>
  <Paragraphs>487</Paragraphs>
  <Slides>49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Default Design</vt:lpstr>
      <vt:lpstr>Clip</vt:lpstr>
      <vt:lpstr>Reactions in Aqueous Solution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Precipitation Reactions</vt:lpstr>
      <vt:lpstr>Precipitation of Lead Iodide</vt:lpstr>
      <vt:lpstr>Slide 12</vt:lpstr>
      <vt:lpstr>Slide 13</vt:lpstr>
      <vt:lpstr>Slide 14</vt:lpstr>
      <vt:lpstr>Writing Net Ionic Equations</vt:lpstr>
      <vt:lpstr>Slide 16</vt:lpstr>
      <vt:lpstr>Acid-Base Reactions</vt:lpstr>
      <vt:lpstr>Acid-Base Reactions</vt:lpstr>
      <vt:lpstr>Slide 19</vt:lpstr>
      <vt:lpstr>Slide 20</vt:lpstr>
      <vt:lpstr>Slide 21</vt:lpstr>
      <vt:lpstr>Slide 22</vt:lpstr>
      <vt:lpstr>Slide 23</vt:lpstr>
      <vt:lpstr>Slide 24</vt:lpstr>
      <vt:lpstr>Neutralization Reaction</vt:lpstr>
      <vt:lpstr>Neutralization Reaction Involving a Weak Electrolyte</vt:lpstr>
      <vt:lpstr>Neutralization Reaction Producing a Gas</vt:lpstr>
      <vt:lpstr>Oxidation-Reduction Reactions</vt:lpstr>
      <vt:lpstr>Oxidation-Reduction Reactions</vt:lpstr>
      <vt:lpstr>Slide 30</vt:lpstr>
      <vt:lpstr>Slide 31</vt:lpstr>
      <vt:lpstr>Oxidation number</vt:lpstr>
      <vt:lpstr>Slide 33</vt:lpstr>
      <vt:lpstr>Slide 34</vt:lpstr>
      <vt:lpstr>Slide 35</vt:lpstr>
      <vt:lpstr>Types of Oxidation-Reduction Reactions</vt:lpstr>
      <vt:lpstr>Types of Oxidation-Reduction Reactions</vt:lpstr>
      <vt:lpstr>Types of Oxidation-Reduction Reactions</vt:lpstr>
      <vt:lpstr>Slide 39</vt:lpstr>
      <vt:lpstr>Slide 40</vt:lpstr>
      <vt:lpstr>Types of Oxidation-Reduction Reactions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University of Kentucky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J. David Robertson</dc:creator>
  <cp:lastModifiedBy>NSU-PC</cp:lastModifiedBy>
  <cp:revision>330</cp:revision>
  <dcterms:created xsi:type="dcterms:W3CDTF">1999-10-24T18:14:21Z</dcterms:created>
  <dcterms:modified xsi:type="dcterms:W3CDTF">2017-07-26T03:45:46Z</dcterms:modified>
</cp:coreProperties>
</file>